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322" r:id="rId2"/>
    <p:sldId id="323" r:id="rId3"/>
    <p:sldId id="367" r:id="rId4"/>
    <p:sldId id="368" r:id="rId5"/>
    <p:sldId id="340" r:id="rId6"/>
    <p:sldId id="634" r:id="rId7"/>
    <p:sldId id="672" r:id="rId8"/>
    <p:sldId id="705" r:id="rId9"/>
    <p:sldId id="704" r:id="rId10"/>
    <p:sldId id="706" r:id="rId11"/>
    <p:sldId id="670" r:id="rId12"/>
    <p:sldId id="257" r:id="rId13"/>
    <p:sldId id="712" r:id="rId14"/>
    <p:sldId id="708" r:id="rId15"/>
    <p:sldId id="713" r:id="rId16"/>
    <p:sldId id="709" r:id="rId17"/>
    <p:sldId id="711" r:id="rId18"/>
    <p:sldId id="710" r:id="rId19"/>
    <p:sldId id="330" r:id="rId20"/>
  </p:sldIdLst>
  <p:sldSz cx="12192000" cy="6858000"/>
  <p:notesSz cx="6797675" cy="9928225"/>
  <p:defaultTextStyle>
    <a:defPPr>
      <a:defRPr lang="de-DE"/>
    </a:defPPr>
    <a:lvl1pPr marL="0" algn="l" defTabSz="1201391" rtl="0" eaLnBrk="1" latinLnBrk="0" hangingPunct="1">
      <a:defRPr sz="2344" kern="1200">
        <a:solidFill>
          <a:schemeClr val="tx1"/>
        </a:solidFill>
        <a:latin typeface="+mn-lt"/>
        <a:ea typeface="+mn-ea"/>
        <a:cs typeface="+mn-cs"/>
      </a:defRPr>
    </a:lvl1pPr>
    <a:lvl2pPr marL="600695" algn="l" defTabSz="1201391" rtl="0" eaLnBrk="1" latinLnBrk="0" hangingPunct="1">
      <a:defRPr sz="2344" kern="1200">
        <a:solidFill>
          <a:schemeClr val="tx1"/>
        </a:solidFill>
        <a:latin typeface="+mn-lt"/>
        <a:ea typeface="+mn-ea"/>
        <a:cs typeface="+mn-cs"/>
      </a:defRPr>
    </a:lvl2pPr>
    <a:lvl3pPr marL="1201391" algn="l" defTabSz="1201391" rtl="0" eaLnBrk="1" latinLnBrk="0" hangingPunct="1">
      <a:defRPr sz="2344" kern="1200">
        <a:solidFill>
          <a:schemeClr val="tx1"/>
        </a:solidFill>
        <a:latin typeface="+mn-lt"/>
        <a:ea typeface="+mn-ea"/>
        <a:cs typeface="+mn-cs"/>
      </a:defRPr>
    </a:lvl3pPr>
    <a:lvl4pPr marL="1802086" algn="l" defTabSz="1201391" rtl="0" eaLnBrk="1" latinLnBrk="0" hangingPunct="1">
      <a:defRPr sz="2344" kern="1200">
        <a:solidFill>
          <a:schemeClr val="tx1"/>
        </a:solidFill>
        <a:latin typeface="+mn-lt"/>
        <a:ea typeface="+mn-ea"/>
        <a:cs typeface="+mn-cs"/>
      </a:defRPr>
    </a:lvl4pPr>
    <a:lvl5pPr marL="2402782" algn="l" defTabSz="1201391" rtl="0" eaLnBrk="1" latinLnBrk="0" hangingPunct="1">
      <a:defRPr sz="2344" kern="1200">
        <a:solidFill>
          <a:schemeClr val="tx1"/>
        </a:solidFill>
        <a:latin typeface="+mn-lt"/>
        <a:ea typeface="+mn-ea"/>
        <a:cs typeface="+mn-cs"/>
      </a:defRPr>
    </a:lvl5pPr>
    <a:lvl6pPr marL="3003477" algn="l" defTabSz="1201391" rtl="0" eaLnBrk="1" latinLnBrk="0" hangingPunct="1">
      <a:defRPr sz="2344" kern="1200">
        <a:solidFill>
          <a:schemeClr val="tx1"/>
        </a:solidFill>
        <a:latin typeface="+mn-lt"/>
        <a:ea typeface="+mn-ea"/>
        <a:cs typeface="+mn-cs"/>
      </a:defRPr>
    </a:lvl6pPr>
    <a:lvl7pPr marL="3604172" algn="l" defTabSz="1201391" rtl="0" eaLnBrk="1" latinLnBrk="0" hangingPunct="1">
      <a:defRPr sz="2344" kern="1200">
        <a:solidFill>
          <a:schemeClr val="tx1"/>
        </a:solidFill>
        <a:latin typeface="+mn-lt"/>
        <a:ea typeface="+mn-ea"/>
        <a:cs typeface="+mn-cs"/>
      </a:defRPr>
    </a:lvl7pPr>
    <a:lvl8pPr marL="4204867" algn="l" defTabSz="1201391" rtl="0" eaLnBrk="1" latinLnBrk="0" hangingPunct="1">
      <a:defRPr sz="2344" kern="1200">
        <a:solidFill>
          <a:schemeClr val="tx1"/>
        </a:solidFill>
        <a:latin typeface="+mn-lt"/>
        <a:ea typeface="+mn-ea"/>
        <a:cs typeface="+mn-cs"/>
      </a:defRPr>
    </a:lvl8pPr>
    <a:lvl9pPr marL="4805563" algn="l" defTabSz="1201391" rtl="0" eaLnBrk="1" latinLnBrk="0" hangingPunct="1">
      <a:defRPr sz="2344"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32" userDrawn="1">
          <p15:clr>
            <a:srgbClr val="A4A3A4"/>
          </p15:clr>
        </p15:guide>
        <p15:guide id="12" pos="4543" userDrawn="1">
          <p15:clr>
            <a:srgbClr val="A4A3A4"/>
          </p15:clr>
        </p15:guide>
        <p15:guide id="13" pos="211" userDrawn="1">
          <p15:clr>
            <a:srgbClr val="A4A3A4"/>
          </p15:clr>
        </p15:guide>
        <p15:guide id="14" pos="2320" userDrawn="1">
          <p15:clr>
            <a:srgbClr val="A4A3A4"/>
          </p15:clr>
        </p15:guide>
        <p15:guide id="15" orient="horz" pos="4042" userDrawn="1">
          <p15:clr>
            <a:srgbClr val="A4A3A4"/>
          </p15:clr>
        </p15:guide>
        <p15:guide id="16" orient="horz" pos="2160" userDrawn="1">
          <p15:clr>
            <a:srgbClr val="A4A3A4"/>
          </p15:clr>
        </p15:guide>
        <p15:guide id="17" orient="horz" pos="3135" userDrawn="1">
          <p15:clr>
            <a:srgbClr val="A4A3A4"/>
          </p15:clr>
        </p15:guide>
        <p15:guide id="18" orient="horz" pos="1570" userDrawn="1">
          <p15:clr>
            <a:srgbClr val="A4A3A4"/>
          </p15:clr>
        </p15:guide>
        <p15:guide id="19" orient="horz" pos="981"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t nadine" initials="ln" lastIdx="3" clrIdx="0">
    <p:extLst>
      <p:ext uri="{19B8F6BF-5375-455C-9EA6-DF929625EA0E}">
        <p15:presenceInfo xmlns:p15="http://schemas.microsoft.com/office/powerpoint/2012/main" userId="S-1-5-21-1708537768-492894223-1957994488-7099" providerId="AD"/>
      </p:ext>
    </p:extLst>
  </p:cmAuthor>
  <p:cmAuthor id="2" name="uhl markus" initials="um" lastIdx="7" clrIdx="1">
    <p:extLst>
      <p:ext uri="{19B8F6BF-5375-455C-9EA6-DF929625EA0E}">
        <p15:presenceInfo xmlns:p15="http://schemas.microsoft.com/office/powerpoint/2012/main" userId="S-1-5-21-1708537768-492894223-1957994488-12445" providerId="AD"/>
      </p:ext>
    </p:extLst>
  </p:cmAuthor>
  <p:cmAuthor id="3" name="griese alexander" initials="ga" lastIdx="1" clrIdx="2">
    <p:extLst>
      <p:ext uri="{19B8F6BF-5375-455C-9EA6-DF929625EA0E}">
        <p15:presenceInfo xmlns:p15="http://schemas.microsoft.com/office/powerpoint/2012/main" userId="S-1-5-21-1708537768-492894223-1957994488-121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D00"/>
    <a:srgbClr val="7E8800"/>
    <a:srgbClr val="E50051"/>
    <a:srgbClr val="626166"/>
    <a:srgbClr val="58575D"/>
    <a:srgbClr val="4E4D53"/>
    <a:srgbClr val="37363C"/>
    <a:srgbClr val="9A999A"/>
    <a:srgbClr val="3E7E88"/>
    <a:srgbClr val="001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5" autoAdjust="0"/>
    <p:restoredTop sz="93557" autoAdjust="0"/>
  </p:normalViewPr>
  <p:slideViewPr>
    <p:cSldViewPr snapToGrid="0" showGuides="1">
      <p:cViewPr varScale="1">
        <p:scale>
          <a:sx n="60" d="100"/>
          <a:sy n="60" d="100"/>
        </p:scale>
        <p:origin x="876" y="28"/>
      </p:cViewPr>
      <p:guideLst>
        <p:guide orient="horz" pos="232"/>
        <p:guide pos="4543"/>
        <p:guide pos="211"/>
        <p:guide pos="2320"/>
        <p:guide orient="horz" pos="4042"/>
        <p:guide orient="horz" pos="2160"/>
        <p:guide orient="horz" pos="3135"/>
        <p:guide orient="horz" pos="1570"/>
        <p:guide orient="horz" pos="981"/>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78" d="100"/>
          <a:sy n="78" d="100"/>
        </p:scale>
        <p:origin x="3978" y="10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0"/>
            <a:ext cx="2945659" cy="496411"/>
          </a:xfrm>
          <a:prstGeom prst="rect">
            <a:avLst/>
          </a:prstGeom>
        </p:spPr>
        <p:txBody>
          <a:bodyPr vert="horz" lIns="91486" tIns="45742" rIns="91486" bIns="45742" rtlCol="0"/>
          <a:lstStyle>
            <a:lvl1pPr algn="l">
              <a:defRPr sz="1200"/>
            </a:lvl1pPr>
          </a:lstStyle>
          <a:p>
            <a:endParaRPr lang="de-DE"/>
          </a:p>
        </p:txBody>
      </p:sp>
      <p:sp>
        <p:nvSpPr>
          <p:cNvPr id="3" name="Datumsplatzhalter 2"/>
          <p:cNvSpPr>
            <a:spLocks noGrp="1"/>
          </p:cNvSpPr>
          <p:nvPr>
            <p:ph type="dt" sz="quarter" idx="1"/>
          </p:nvPr>
        </p:nvSpPr>
        <p:spPr>
          <a:xfrm>
            <a:off x="3850447" y="0"/>
            <a:ext cx="2945659" cy="496411"/>
          </a:xfrm>
          <a:prstGeom prst="rect">
            <a:avLst/>
          </a:prstGeom>
        </p:spPr>
        <p:txBody>
          <a:bodyPr vert="horz" lIns="91486" tIns="45742" rIns="91486" bIns="45742" rtlCol="0"/>
          <a:lstStyle>
            <a:lvl1pPr algn="r">
              <a:defRPr sz="1200"/>
            </a:lvl1pPr>
          </a:lstStyle>
          <a:p>
            <a:fld id="{B4AA12FD-7CD0-48B5-B14E-217918CD7533}" type="datetimeFigureOut">
              <a:rPr lang="de-DE" smtClean="0"/>
              <a:t>26.11.2021</a:t>
            </a:fld>
            <a:endParaRPr lang="de-DE"/>
          </a:p>
        </p:txBody>
      </p:sp>
      <p:sp>
        <p:nvSpPr>
          <p:cNvPr id="4" name="Fußzeilenplatzhalter 3"/>
          <p:cNvSpPr>
            <a:spLocks noGrp="1"/>
          </p:cNvSpPr>
          <p:nvPr>
            <p:ph type="ftr" sz="quarter" idx="2"/>
          </p:nvPr>
        </p:nvSpPr>
        <p:spPr>
          <a:xfrm>
            <a:off x="3" y="9430092"/>
            <a:ext cx="2945659" cy="496411"/>
          </a:xfrm>
          <a:prstGeom prst="rect">
            <a:avLst/>
          </a:prstGeom>
        </p:spPr>
        <p:txBody>
          <a:bodyPr vert="horz" lIns="91486" tIns="45742" rIns="91486" bIns="45742" rtlCol="0" anchor="b"/>
          <a:lstStyle>
            <a:lvl1pPr algn="l">
              <a:defRPr sz="1200"/>
            </a:lvl1pPr>
          </a:lstStyle>
          <a:p>
            <a:endParaRPr lang="de-DE"/>
          </a:p>
        </p:txBody>
      </p:sp>
      <p:sp>
        <p:nvSpPr>
          <p:cNvPr id="5" name="Foliennummernplatzhalter 4"/>
          <p:cNvSpPr>
            <a:spLocks noGrp="1"/>
          </p:cNvSpPr>
          <p:nvPr>
            <p:ph type="sldNum" sz="quarter" idx="3"/>
          </p:nvPr>
        </p:nvSpPr>
        <p:spPr>
          <a:xfrm>
            <a:off x="3850447" y="9430092"/>
            <a:ext cx="2945659" cy="496411"/>
          </a:xfrm>
          <a:prstGeom prst="rect">
            <a:avLst/>
          </a:prstGeom>
        </p:spPr>
        <p:txBody>
          <a:bodyPr vert="horz" lIns="91486" tIns="45742" rIns="91486" bIns="45742" rtlCol="0" anchor="b"/>
          <a:lstStyle>
            <a:lvl1pPr algn="r">
              <a:defRPr sz="1200"/>
            </a:lvl1pPr>
          </a:lstStyle>
          <a:p>
            <a:fld id="{46E6F06F-2142-4030-AB4F-7F5676267736}" type="slidenum">
              <a:rPr lang="de-DE" smtClean="0"/>
              <a:t>‹Nr.›</a:t>
            </a:fld>
            <a:endParaRPr lang="de-DE"/>
          </a:p>
        </p:txBody>
      </p:sp>
    </p:spTree>
    <p:extLst>
      <p:ext uri="{BB962C8B-B14F-4D97-AF65-F5344CB8AC3E}">
        <p14:creationId xmlns:p14="http://schemas.microsoft.com/office/powerpoint/2010/main" val="1375478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22250" y="190500"/>
            <a:ext cx="6364288" cy="3581400"/>
          </a:xfrm>
          <a:prstGeom prst="rect">
            <a:avLst/>
          </a:prstGeom>
          <a:noFill/>
          <a:ln w="12700">
            <a:solidFill>
              <a:prstClr val="black"/>
            </a:solidFill>
          </a:ln>
        </p:spPr>
        <p:txBody>
          <a:bodyPr vert="horz" lIns="91486" tIns="45742" rIns="91486" bIns="45742" rtlCol="0" anchor="ctr"/>
          <a:lstStyle/>
          <a:p>
            <a:endParaRPr lang="de-DE"/>
          </a:p>
        </p:txBody>
      </p:sp>
      <p:sp>
        <p:nvSpPr>
          <p:cNvPr id="5" name="Notizenplatzhalter 4"/>
          <p:cNvSpPr>
            <a:spLocks noGrp="1"/>
          </p:cNvSpPr>
          <p:nvPr>
            <p:ph type="body" sz="quarter" idx="3"/>
          </p:nvPr>
        </p:nvSpPr>
        <p:spPr>
          <a:xfrm>
            <a:off x="222527" y="4184053"/>
            <a:ext cx="6364027" cy="5426367"/>
          </a:xfrm>
          <a:prstGeom prst="rect">
            <a:avLst/>
          </a:prstGeom>
        </p:spPr>
        <p:txBody>
          <a:bodyPr vert="horz" lIns="0" tIns="45742" rIns="91486" bIns="45742"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Rechteck 7"/>
          <p:cNvSpPr/>
          <p:nvPr/>
        </p:nvSpPr>
        <p:spPr>
          <a:xfrm>
            <a:off x="222527" y="3920853"/>
            <a:ext cx="6364027" cy="263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45747" rIns="91495" bIns="45747" rtlCol="0" anchor="ctr"/>
          <a:lstStyle/>
          <a:p>
            <a:pPr algn="l"/>
            <a:r>
              <a:rPr lang="de-DE" sz="1200" b="1" dirty="0">
                <a:solidFill>
                  <a:schemeClr val="tx1"/>
                </a:solidFill>
                <a:latin typeface="Arial" panose="020B0604020202020204" pitchFamily="34" charset="0"/>
                <a:cs typeface="Arial" panose="020B0604020202020204" pitchFamily="34" charset="0"/>
              </a:rPr>
              <a:t>Notizen:</a:t>
            </a:r>
          </a:p>
        </p:txBody>
      </p:sp>
    </p:spTree>
    <p:extLst>
      <p:ext uri="{BB962C8B-B14F-4D97-AF65-F5344CB8AC3E}">
        <p14:creationId xmlns:p14="http://schemas.microsoft.com/office/powerpoint/2010/main" val="4286139881"/>
      </p:ext>
    </p:extLst>
  </p:cSld>
  <p:clrMap bg1="lt1" tx1="dk1" bg2="lt2" tx2="dk2" accent1="accent1" accent2="accent2" accent3="accent3" accent4="accent4" accent5="accent5" accent6="accent6" hlink="hlink" folHlink="folHlink"/>
  <p:notesStyle>
    <a:lvl1pPr marL="0" indent="0" algn="l" defTabSz="893094" rtl="0" eaLnBrk="1" latinLnBrk="0" hangingPunct="1">
      <a:buClr>
        <a:srgbClr val="64BE3C"/>
      </a:buClr>
      <a:buFont typeface="Wingdings" panose="05000000000000000000" pitchFamily="2" charset="2"/>
      <a:buNone/>
      <a:defRPr sz="1200" kern="1200">
        <a:solidFill>
          <a:schemeClr val="tx1"/>
        </a:solidFill>
        <a:latin typeface="Arial" panose="020B0604020202020204" pitchFamily="34" charset="0"/>
        <a:ea typeface="+mn-ea"/>
        <a:cs typeface="Arial" panose="020B0604020202020204" pitchFamily="34" charset="0"/>
      </a:defRPr>
    </a:lvl1pPr>
    <a:lvl2pPr marL="185738" indent="-185738" algn="l" defTabSz="893094" rtl="0" eaLnBrk="1" latinLnBrk="0" hangingPunct="1">
      <a:buClr>
        <a:srgbClr val="64BE3C"/>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358775" indent="-173038" algn="l" defTabSz="893094" rtl="0" eaLnBrk="1" latinLnBrk="0" hangingPunct="1">
      <a:buClr>
        <a:srgbClr val="64BE3C"/>
      </a:buClr>
      <a:buFont typeface="Symbol" panose="05050102010706020507" pitchFamily="18" charset="2"/>
      <a:buChar char="-"/>
      <a:defRPr sz="1200" kern="1200">
        <a:solidFill>
          <a:schemeClr val="tx1"/>
        </a:solidFill>
        <a:latin typeface="Arial" panose="020B0604020202020204" pitchFamily="34" charset="0"/>
        <a:ea typeface="+mn-ea"/>
        <a:cs typeface="Arial" panose="020B0604020202020204" pitchFamily="34" charset="0"/>
      </a:defRPr>
    </a:lvl3pPr>
    <a:lvl4pPr marL="542925" indent="-184150" algn="l" defTabSz="893094" rtl="0" eaLnBrk="1" latinLnBrk="0" hangingPunct="1">
      <a:buClr>
        <a:srgbClr val="64BE3C"/>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715963" indent="-173038" algn="l" defTabSz="893094" rtl="0" eaLnBrk="1" latinLnBrk="0" hangingPunct="1">
      <a:buClr>
        <a:srgbClr val="64BE3C"/>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32736" algn="l" defTabSz="893094" rtl="0" eaLnBrk="1" latinLnBrk="0" hangingPunct="1">
      <a:defRPr sz="1172" kern="1200">
        <a:solidFill>
          <a:schemeClr val="tx1"/>
        </a:solidFill>
        <a:latin typeface="+mn-lt"/>
        <a:ea typeface="+mn-ea"/>
        <a:cs typeface="+mn-cs"/>
      </a:defRPr>
    </a:lvl6pPr>
    <a:lvl7pPr marL="2679283" algn="l" defTabSz="893094" rtl="0" eaLnBrk="1" latinLnBrk="0" hangingPunct="1">
      <a:defRPr sz="1172" kern="1200">
        <a:solidFill>
          <a:schemeClr val="tx1"/>
        </a:solidFill>
        <a:latin typeface="+mn-lt"/>
        <a:ea typeface="+mn-ea"/>
        <a:cs typeface="+mn-cs"/>
      </a:defRPr>
    </a:lvl7pPr>
    <a:lvl8pPr marL="3125831" algn="l" defTabSz="893094" rtl="0" eaLnBrk="1" latinLnBrk="0" hangingPunct="1">
      <a:defRPr sz="1172" kern="1200">
        <a:solidFill>
          <a:schemeClr val="tx1"/>
        </a:solidFill>
        <a:latin typeface="+mn-lt"/>
        <a:ea typeface="+mn-ea"/>
        <a:cs typeface="+mn-cs"/>
      </a:defRPr>
    </a:lvl8pPr>
    <a:lvl9pPr marL="3572378" algn="l" defTabSz="893094" rtl="0" eaLnBrk="1" latinLnBrk="0" hangingPunct="1">
      <a:defRPr sz="11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a:xfrm>
            <a:off x="92075" y="746125"/>
            <a:ext cx="6613525" cy="3721100"/>
          </a:xfrm>
          <a:ln/>
        </p:spPr>
      </p:sp>
      <p:sp>
        <p:nvSpPr>
          <p:cNvPr id="15363" name="Notizenplatzhalter 2"/>
          <p:cNvSpPr>
            <a:spLocks noGrp="1"/>
          </p:cNvSpPr>
          <p:nvPr>
            <p:ph type="body" idx="1"/>
          </p:nvPr>
        </p:nvSpPr>
        <p:spPr>
          <a:noFill/>
          <a:ln/>
        </p:spPr>
        <p:txBody>
          <a:bodyPr/>
          <a:lstStyle/>
          <a:p>
            <a:endParaRPr lang="de-DE" dirty="0"/>
          </a:p>
        </p:txBody>
      </p:sp>
      <p:sp>
        <p:nvSpPr>
          <p:cNvPr id="15364" name="Foliennummernplatzhalter 3"/>
          <p:cNvSpPr>
            <a:spLocks noGrp="1"/>
          </p:cNvSpPr>
          <p:nvPr>
            <p:ph type="sldNum" sz="quarter" idx="5"/>
          </p:nvPr>
        </p:nvSpPr>
        <p:spPr>
          <a:noFill/>
        </p:spPr>
        <p:txBody>
          <a:bodyPr/>
          <a:lstStyle/>
          <a:p>
            <a:fld id="{12F0B8C8-4256-45BF-B6DF-B6CB5979FC9A}" type="slidenum">
              <a:rPr lang="de-DE" altLang="en-US" smtClean="0"/>
              <a:pPr/>
              <a:t>1</a:t>
            </a:fld>
            <a:endParaRPr lang="de-DE" altLang="en-US"/>
          </a:p>
        </p:txBody>
      </p:sp>
    </p:spTree>
    <p:extLst>
      <p:ext uri="{BB962C8B-B14F-4D97-AF65-F5344CB8AC3E}">
        <p14:creationId xmlns:p14="http://schemas.microsoft.com/office/powerpoint/2010/main" val="695821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olienbildplatzhalter 1"/>
          <p:cNvSpPr>
            <a:spLocks noGrp="1" noRot="1" noChangeAspect="1"/>
          </p:cNvSpPr>
          <p:nvPr>
            <p:ph type="sldImg"/>
          </p:nvPr>
        </p:nvSpPr>
        <p:spPr bwMode="auto">
          <a:xfrm>
            <a:off x="28575" y="746125"/>
            <a:ext cx="6615113"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6"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de-DE" dirty="0">
              <a:latin typeface="Calibri" charset="0"/>
            </a:endParaRPr>
          </a:p>
        </p:txBody>
      </p:sp>
      <p:sp>
        <p:nvSpPr>
          <p:cNvPr id="16387"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29369" indent="-280528" eaLnBrk="0" hangingPunct="0">
              <a:defRPr sz="2400">
                <a:solidFill>
                  <a:schemeClr val="tx1"/>
                </a:solidFill>
                <a:latin typeface="Calibri" charset="0"/>
                <a:ea typeface="ＭＳ Ｐゴシック" charset="0"/>
              </a:defRPr>
            </a:lvl2pPr>
            <a:lvl3pPr marL="1122109" indent="-224421" eaLnBrk="0" hangingPunct="0">
              <a:defRPr sz="2400">
                <a:solidFill>
                  <a:schemeClr val="tx1"/>
                </a:solidFill>
                <a:latin typeface="Calibri" charset="0"/>
                <a:ea typeface="ＭＳ Ｐゴシック" charset="0"/>
              </a:defRPr>
            </a:lvl3pPr>
            <a:lvl4pPr marL="1570952" indent="-224421" eaLnBrk="0" hangingPunct="0">
              <a:defRPr sz="2400">
                <a:solidFill>
                  <a:schemeClr val="tx1"/>
                </a:solidFill>
                <a:latin typeface="Calibri" charset="0"/>
                <a:ea typeface="ＭＳ Ｐゴシック" charset="0"/>
              </a:defRPr>
            </a:lvl4pPr>
            <a:lvl5pPr marL="2019796" indent="-224421" eaLnBrk="0" hangingPunct="0">
              <a:defRPr sz="2400">
                <a:solidFill>
                  <a:schemeClr val="tx1"/>
                </a:solidFill>
                <a:latin typeface="Calibri" charset="0"/>
                <a:ea typeface="ＭＳ Ｐゴシック" charset="0"/>
              </a:defRPr>
            </a:lvl5pPr>
            <a:lvl6pPr marL="2468639" indent="-224421" eaLnBrk="0" fontAlgn="base" hangingPunct="0">
              <a:spcBef>
                <a:spcPct val="0"/>
              </a:spcBef>
              <a:spcAft>
                <a:spcPct val="0"/>
              </a:spcAft>
              <a:defRPr sz="2400">
                <a:solidFill>
                  <a:schemeClr val="tx1"/>
                </a:solidFill>
                <a:latin typeface="Calibri" charset="0"/>
                <a:ea typeface="ＭＳ Ｐゴシック" charset="0"/>
              </a:defRPr>
            </a:lvl6pPr>
            <a:lvl7pPr marL="2917483" indent="-224421" eaLnBrk="0" fontAlgn="base" hangingPunct="0">
              <a:spcBef>
                <a:spcPct val="0"/>
              </a:spcBef>
              <a:spcAft>
                <a:spcPct val="0"/>
              </a:spcAft>
              <a:defRPr sz="2400">
                <a:solidFill>
                  <a:schemeClr val="tx1"/>
                </a:solidFill>
                <a:latin typeface="Calibri" charset="0"/>
                <a:ea typeface="ＭＳ Ｐゴシック" charset="0"/>
              </a:defRPr>
            </a:lvl7pPr>
            <a:lvl8pPr marL="3366326" indent="-224421" eaLnBrk="0" fontAlgn="base" hangingPunct="0">
              <a:spcBef>
                <a:spcPct val="0"/>
              </a:spcBef>
              <a:spcAft>
                <a:spcPct val="0"/>
              </a:spcAft>
              <a:defRPr sz="2400">
                <a:solidFill>
                  <a:schemeClr val="tx1"/>
                </a:solidFill>
                <a:latin typeface="Calibri" charset="0"/>
                <a:ea typeface="ＭＳ Ｐゴシック" charset="0"/>
              </a:defRPr>
            </a:lvl8pPr>
            <a:lvl9pPr marL="3815170" indent="-224421"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83D18DE5-EDE2-1A49-9ACD-FF93A7CD2510}" type="slidenum">
              <a:rPr lang="de-DE" sz="1100">
                <a:solidFill>
                  <a:prstClr val="black"/>
                </a:solidFill>
              </a:rPr>
              <a:pPr eaLnBrk="1" hangingPunct="1"/>
              <a:t>11</a:t>
            </a:fld>
            <a:endParaRPr lang="de-DE" sz="1100" dirty="0">
              <a:solidFill>
                <a:prstClr val="black"/>
              </a:solidFill>
            </a:endParaRPr>
          </a:p>
        </p:txBody>
      </p:sp>
    </p:spTree>
    <p:extLst>
      <p:ext uri="{BB962C8B-B14F-4D97-AF65-F5344CB8AC3E}">
        <p14:creationId xmlns:p14="http://schemas.microsoft.com/office/powerpoint/2010/main" val="3266602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299681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7A67626-7611-4245-A271-CACF374FA6D9}" type="slidenum">
              <a:rPr lang="de-DE" smtClean="0"/>
              <a:pPr>
                <a:defRPr/>
              </a:pPr>
              <a:t>13</a:t>
            </a:fld>
            <a:endParaRPr lang="de-DE"/>
          </a:p>
        </p:txBody>
      </p:sp>
    </p:spTree>
    <p:extLst>
      <p:ext uri="{BB962C8B-B14F-4D97-AF65-F5344CB8AC3E}">
        <p14:creationId xmlns:p14="http://schemas.microsoft.com/office/powerpoint/2010/main" val="395046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C7A67626-7611-4245-A271-CACF374FA6D9}" type="slidenum">
              <a:rPr lang="de-DE" smtClean="0"/>
              <a:pPr>
                <a:defRPr/>
              </a:pPr>
              <a:t>15</a:t>
            </a:fld>
            <a:endParaRPr lang="de-DE"/>
          </a:p>
        </p:txBody>
      </p:sp>
    </p:spTree>
    <p:extLst>
      <p:ext uri="{BB962C8B-B14F-4D97-AF65-F5344CB8AC3E}">
        <p14:creationId xmlns:p14="http://schemas.microsoft.com/office/powerpoint/2010/main" val="3319720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528888" y="1054100"/>
            <a:ext cx="9369426" cy="52705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defTabSz="882122">
              <a:defRPr/>
            </a:pPr>
            <a:fld id="{00C0AF41-0BD6-4793-943E-6F206AC6ACD2}" type="slidenum">
              <a:rPr lang="de-DE" kern="0">
                <a:solidFill>
                  <a:prstClr val="black"/>
                </a:solidFill>
                <a:latin typeface="Calibri"/>
              </a:rPr>
              <a:pPr defTabSz="882122">
                <a:defRPr/>
              </a:pPr>
              <a:t>19</a:t>
            </a:fld>
            <a:endParaRPr lang="de-DE" kern="0">
              <a:solidFill>
                <a:prstClr val="black"/>
              </a:solidFill>
              <a:latin typeface="Calibri"/>
            </a:endParaRPr>
          </a:p>
        </p:txBody>
      </p:sp>
    </p:spTree>
    <p:extLst>
      <p:ext uri="{BB962C8B-B14F-4D97-AF65-F5344CB8AC3E}">
        <p14:creationId xmlns:p14="http://schemas.microsoft.com/office/powerpoint/2010/main" val="124967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 y="722313"/>
            <a:ext cx="6419850" cy="3611562"/>
          </a:xfrm>
        </p:spPr>
      </p:sp>
      <p:sp>
        <p:nvSpPr>
          <p:cNvPr id="3" name="Notizenplatzhalter 2"/>
          <p:cNvSpPr>
            <a:spLocks noGrp="1"/>
          </p:cNvSpPr>
          <p:nvPr>
            <p:ph type="body" idx="1"/>
          </p:nvPr>
        </p:nvSpPr>
        <p:spPr/>
        <p:txBody>
          <a:bodyPr/>
          <a:lstStyle/>
          <a:p>
            <a:endParaRPr lang="de-DE" baseline="0" dirty="0"/>
          </a:p>
        </p:txBody>
      </p:sp>
      <p:sp>
        <p:nvSpPr>
          <p:cNvPr id="4" name="Foliennummernplatzhalter 3"/>
          <p:cNvSpPr>
            <a:spLocks noGrp="1"/>
          </p:cNvSpPr>
          <p:nvPr>
            <p:ph type="sldNum" sz="quarter" idx="10"/>
          </p:nvPr>
        </p:nvSpPr>
        <p:spPr/>
        <p:txBody>
          <a:bodyPr/>
          <a:lstStyle/>
          <a:p>
            <a:fld id="{0A9A32CE-79EA-4318-80AF-4528CE357DDF}" type="slidenum">
              <a:rPr lang="de-DE" smtClean="0"/>
              <a:pPr/>
              <a:t>2</a:t>
            </a:fld>
            <a:endParaRPr lang="de-DE"/>
          </a:p>
        </p:txBody>
      </p:sp>
    </p:spTree>
    <p:extLst>
      <p:ext uri="{BB962C8B-B14F-4D97-AF65-F5344CB8AC3E}">
        <p14:creationId xmlns:p14="http://schemas.microsoft.com/office/powerpoint/2010/main" val="129481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957195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47270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DIHK Deutscher Industrie- und Handelskammertag </a:t>
            </a:r>
          </a:p>
          <a:p>
            <a:r>
              <a:rPr lang="de-DE" dirty="0"/>
              <a:t>Weitere Faktoren waren Arbeitskosten, Finanzierung und Nachfrage.</a:t>
            </a:r>
          </a:p>
        </p:txBody>
      </p:sp>
      <p:sp>
        <p:nvSpPr>
          <p:cNvPr id="4" name="Foliennummernplatzhalter 3"/>
          <p:cNvSpPr>
            <a:spLocks noGrp="1"/>
          </p:cNvSpPr>
          <p:nvPr>
            <p:ph type="sldNum" sz="quarter" idx="10"/>
          </p:nvPr>
        </p:nvSpPr>
        <p:spPr/>
        <p:txBody>
          <a:bodyPr/>
          <a:lstStyle/>
          <a:p>
            <a:pPr>
              <a:defRPr/>
            </a:pPr>
            <a:fld id="{C7A67626-7611-4245-A271-CACF374FA6D9}" type="slidenum">
              <a:rPr lang="de-DE" smtClean="0"/>
              <a:pPr>
                <a:defRPr/>
              </a:pPr>
              <a:t>5</a:t>
            </a:fld>
            <a:endParaRPr lang="de-DE"/>
          </a:p>
        </p:txBody>
      </p:sp>
    </p:spTree>
    <p:extLst>
      <p:ext uri="{BB962C8B-B14F-4D97-AF65-F5344CB8AC3E}">
        <p14:creationId xmlns:p14="http://schemas.microsoft.com/office/powerpoint/2010/main" val="197011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608903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28279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97501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200213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2" name="Rectangle 4"/>
          <p:cNvSpPr>
            <a:spLocks noGrp="1" noChangeArrowheads="1"/>
          </p:cNvSpPr>
          <p:nvPr>
            <p:ph type="title"/>
          </p:nvPr>
        </p:nvSpPr>
        <p:spPr bwMode="auto">
          <a:xfrm>
            <a:off x="527051" y="1231032"/>
            <a:ext cx="6720416" cy="613792"/>
          </a:xfrm>
          <a:prstGeom prst="rect">
            <a:avLst/>
          </a:prstGeom>
          <a:noFill/>
          <a:ln>
            <a:noFill/>
          </a:ln>
        </p:spPr>
        <p:txBody>
          <a:bodyPr/>
          <a:lstStyle/>
          <a:p>
            <a:pPr lvl="0"/>
            <a:r>
              <a:rPr lang="de-DE" altLang="en-US" dirty="0"/>
              <a:t>Hier klicken, um Master-Titelformat zu bearbeiten</a:t>
            </a:r>
          </a:p>
        </p:txBody>
      </p:sp>
      <p:sp>
        <p:nvSpPr>
          <p:cNvPr id="3" name="Rectangle 5"/>
          <p:cNvSpPr>
            <a:spLocks noGrp="1" noChangeArrowheads="1"/>
          </p:cNvSpPr>
          <p:nvPr>
            <p:ph idx="1"/>
          </p:nvPr>
        </p:nvSpPr>
        <p:spPr bwMode="auto">
          <a:xfrm>
            <a:off x="527051" y="2276475"/>
            <a:ext cx="6720416" cy="3724275"/>
          </a:xfrm>
          <a:prstGeom prst="rect">
            <a:avLst/>
          </a:prstGeom>
          <a:noFill/>
          <a:ln>
            <a:noFill/>
          </a:ln>
        </p:spPr>
        <p:txBody>
          <a:bodyPr/>
          <a:lstStyle/>
          <a:p>
            <a:pPr lvl="0"/>
            <a:r>
              <a:rPr lang="de-DE" altLang="en-US" noProof="0" dirty="0"/>
              <a:t>Hier klicken, um Master-Textformat zu bearbeiten</a:t>
            </a:r>
          </a:p>
          <a:p>
            <a:pPr lvl="1"/>
            <a:r>
              <a:rPr lang="de-DE" altLang="en-US" noProof="0" dirty="0"/>
              <a:t>Zweite Ebene</a:t>
            </a:r>
          </a:p>
          <a:p>
            <a:pPr lvl="2"/>
            <a:r>
              <a:rPr lang="de-DE" altLang="en-US" noProof="0" dirty="0"/>
              <a:t>Dritte Ebene</a:t>
            </a:r>
          </a:p>
        </p:txBody>
      </p:sp>
      <p:sp>
        <p:nvSpPr>
          <p:cNvPr id="4" name="Line 10"/>
          <p:cNvSpPr>
            <a:spLocks noChangeShapeType="1"/>
          </p:cNvSpPr>
          <p:nvPr userDrawn="1"/>
        </p:nvSpPr>
        <p:spPr bwMode="auto">
          <a:xfrm>
            <a:off x="1" y="6308723"/>
            <a:ext cx="12191999" cy="1"/>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44">
              <a:solidFill>
                <a:srgbClr val="333A43"/>
              </a:solidFill>
            </a:endParaRPr>
          </a:p>
        </p:txBody>
      </p:sp>
      <p:sp>
        <p:nvSpPr>
          <p:cNvPr id="5" name="Rechteck 4"/>
          <p:cNvSpPr/>
          <p:nvPr userDrawn="1"/>
        </p:nvSpPr>
        <p:spPr>
          <a:xfrm>
            <a:off x="623888" y="6397848"/>
            <a:ext cx="5041252" cy="369332"/>
          </a:xfrm>
          <a:prstGeom prst="rect">
            <a:avLst/>
          </a:prstGeom>
        </p:spPr>
        <p:txBody>
          <a:bodyPr wrap="none" lIns="0" tIns="0" rIns="0" bIns="0">
            <a:spAutoFit/>
          </a:bodyPr>
          <a:lstStyle/>
          <a:p>
            <a:r>
              <a:rPr lang="de-DE" sz="1200" b="1" dirty="0">
                <a:latin typeface="Arial" panose="020B0604020202020204" pitchFamily="34" charset="0"/>
                <a:cs typeface="Arial" panose="020B0604020202020204" pitchFamily="34" charset="0"/>
              </a:rPr>
              <a:t>Univ.-Prof. Dr.-Ing. Manfred Helmus, Bergische Universität Wuppertal</a:t>
            </a:r>
            <a:br>
              <a:rPr lang="de-DE" sz="1200" b="1" dirty="0">
                <a:latin typeface="Arial" panose="020B0604020202020204" pitchFamily="34" charset="0"/>
                <a:cs typeface="Arial" panose="020B0604020202020204" pitchFamily="34" charset="0"/>
              </a:rPr>
            </a:br>
            <a:r>
              <a:rPr lang="de-DE" sz="1200" b="1" dirty="0">
                <a:latin typeface="Arial" panose="020B0604020202020204" pitchFamily="34" charset="0"/>
                <a:cs typeface="Arial" panose="020B0604020202020204" pitchFamily="34" charset="0"/>
              </a:rPr>
              <a:t>Dipl.-Ing. Thomas Murauer, Bildungszentren des Baugewerbes e. V.</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8522" y="6460212"/>
            <a:ext cx="837750" cy="249150"/>
          </a:xfrm>
          <a:prstGeom prst="rect">
            <a:avLst/>
          </a:prstGeom>
        </p:spPr>
      </p:pic>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4185" y="6413499"/>
            <a:ext cx="742380" cy="338031"/>
          </a:xfrm>
          <a:prstGeom prst="rect">
            <a:avLst/>
          </a:prstGeom>
        </p:spPr>
      </p:pic>
    </p:spTree>
    <p:extLst>
      <p:ext uri="{BB962C8B-B14F-4D97-AF65-F5344CB8AC3E}">
        <p14:creationId xmlns:p14="http://schemas.microsoft.com/office/powerpoint/2010/main" val="668152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Inhalt">
    <p:spTree>
      <p:nvGrpSpPr>
        <p:cNvPr id="1" name=""/>
        <p:cNvGrpSpPr/>
        <p:nvPr/>
      </p:nvGrpSpPr>
      <p:grpSpPr>
        <a:xfrm>
          <a:off x="0" y="0"/>
          <a:ext cx="0" cy="0"/>
          <a:chOff x="0" y="0"/>
          <a:chExt cx="0" cy="0"/>
        </a:xfrm>
      </p:grpSpPr>
      <p:sp>
        <p:nvSpPr>
          <p:cNvPr id="8" name="Rechteck 7"/>
          <p:cNvSpPr/>
          <p:nvPr userDrawn="1"/>
        </p:nvSpPr>
        <p:spPr>
          <a:xfrm>
            <a:off x="0" y="1"/>
            <a:ext cx="12192000" cy="6858000"/>
          </a:xfrm>
          <a:prstGeom prst="rect">
            <a:avLst/>
          </a:prstGeom>
          <a:gradFill flip="none" rotWithShape="1">
            <a:gsLst>
              <a:gs pos="100000">
                <a:srgbClr val="7A8B94">
                  <a:alpha val="73000"/>
                </a:srgbClr>
              </a:gs>
              <a:gs pos="0">
                <a:srgbClr val="A6B3BD">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de-DE" sz="1800">
              <a:solidFill>
                <a:srgbClr val="FFFFFF"/>
              </a:solidFill>
              <a:latin typeface="Calibri" charset="0"/>
            </a:endParaRPr>
          </a:p>
        </p:txBody>
      </p:sp>
      <p:sp>
        <p:nvSpPr>
          <p:cNvPr id="3" name="Rechteck 2"/>
          <p:cNvSpPr/>
          <p:nvPr userDrawn="1"/>
        </p:nvSpPr>
        <p:spPr>
          <a:xfrm>
            <a:off x="9889067" y="6092827"/>
            <a:ext cx="2302933" cy="539751"/>
          </a:xfrm>
          <a:prstGeom prst="rect">
            <a:avLst/>
          </a:prstGeom>
          <a:solidFill>
            <a:srgbClr val="7DB423"/>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2344"/>
          </a:p>
        </p:txBody>
      </p:sp>
      <p:pic>
        <p:nvPicPr>
          <p:cNvPr id="7" name="Bild 17" descr="BUW_Logo-weiss.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33004" y="6154739"/>
            <a:ext cx="152823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326463"/>
      </p:ext>
    </p:extLst>
  </p:cSld>
  <p:clrMapOvr>
    <a:masterClrMapping/>
  </p:clrMapOvr>
  <mc:AlternateContent xmlns:mc="http://schemas.openxmlformats.org/markup-compatibility/2006" xmlns:p14="http://schemas.microsoft.com/office/powerpoint/2010/main">
    <mc:Choice Requires="p14">
      <p:transition spd="slow" p14:dur="300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Line 10"/>
          <p:cNvSpPr>
            <a:spLocks noChangeShapeType="1"/>
          </p:cNvSpPr>
          <p:nvPr userDrawn="1"/>
        </p:nvSpPr>
        <p:spPr bwMode="auto">
          <a:xfrm>
            <a:off x="1" y="6308723"/>
            <a:ext cx="12191999" cy="1"/>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344">
              <a:solidFill>
                <a:srgbClr val="333A43"/>
              </a:solidFill>
            </a:endParaRPr>
          </a:p>
        </p:txBody>
      </p:sp>
      <p:sp>
        <p:nvSpPr>
          <p:cNvPr id="8" name="Rechteck 7"/>
          <p:cNvSpPr/>
          <p:nvPr userDrawn="1"/>
        </p:nvSpPr>
        <p:spPr>
          <a:xfrm>
            <a:off x="623888" y="6397848"/>
            <a:ext cx="5041252" cy="369332"/>
          </a:xfrm>
          <a:prstGeom prst="rect">
            <a:avLst/>
          </a:prstGeom>
        </p:spPr>
        <p:txBody>
          <a:bodyPr wrap="none" lIns="0" tIns="0" rIns="0" bIns="0">
            <a:spAutoFit/>
          </a:bodyPr>
          <a:lstStyle/>
          <a:p>
            <a:r>
              <a:rPr lang="de-DE" sz="1200" b="1" dirty="0">
                <a:latin typeface="Arial" panose="020B0604020202020204" pitchFamily="34" charset="0"/>
                <a:cs typeface="Arial" panose="020B0604020202020204" pitchFamily="34" charset="0"/>
              </a:rPr>
              <a:t>Univ.-Prof. Dr.-Ing. Manfred Helmus, Bergische Universität Wuppertal</a:t>
            </a:r>
            <a:br>
              <a:rPr lang="de-DE" sz="1200" b="1" dirty="0">
                <a:latin typeface="Arial" panose="020B0604020202020204" pitchFamily="34" charset="0"/>
                <a:cs typeface="Arial" panose="020B0604020202020204" pitchFamily="34" charset="0"/>
              </a:rPr>
            </a:br>
            <a:r>
              <a:rPr lang="de-DE" sz="1200" b="1" dirty="0">
                <a:latin typeface="Arial" panose="020B0604020202020204" pitchFamily="34" charset="0"/>
                <a:cs typeface="Arial" panose="020B0604020202020204" pitchFamily="34" charset="0"/>
              </a:rPr>
              <a:t>Dipl.-Ing. Thomas Murauer, Bildungszentren des Baugewerbes e. V.</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8522" y="6460212"/>
            <a:ext cx="837750" cy="249150"/>
          </a:xfrm>
          <a:prstGeom prst="rect">
            <a:avLst/>
          </a:prstGeom>
        </p:spPr>
      </p:pic>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4185" y="6413499"/>
            <a:ext cx="742380" cy="338031"/>
          </a:xfrm>
          <a:prstGeom prst="rect">
            <a:avLst/>
          </a:prstGeom>
        </p:spPr>
      </p:pic>
    </p:spTree>
    <p:extLst>
      <p:ext uri="{BB962C8B-B14F-4D97-AF65-F5344CB8AC3E}">
        <p14:creationId xmlns:p14="http://schemas.microsoft.com/office/powerpoint/2010/main" val="125818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halt mit Überschrift">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21" y="0"/>
            <a:ext cx="12360509" cy="6858000"/>
          </a:xfrm>
          <a:prstGeom prst="rect">
            <a:avLst/>
          </a:prstGeom>
        </p:spPr>
      </p:pic>
      <p:sp>
        <p:nvSpPr>
          <p:cNvPr id="9" name="Textfeld 8"/>
          <p:cNvSpPr txBox="1"/>
          <p:nvPr userDrawn="1"/>
        </p:nvSpPr>
        <p:spPr>
          <a:xfrm>
            <a:off x="223443" y="6535303"/>
            <a:ext cx="9302056" cy="261610"/>
          </a:xfrm>
          <a:prstGeom prst="rect">
            <a:avLst/>
          </a:prstGeom>
          <a:noFill/>
        </p:spPr>
        <p:txBody>
          <a:bodyPr wrap="square" rtlCol="0">
            <a:spAutoFit/>
          </a:bodyPr>
          <a:lstStyle/>
          <a:p>
            <a:r>
              <a:rPr lang="de-DE" sz="1100" b="1" dirty="0">
                <a:solidFill>
                  <a:schemeClr val="bg1"/>
                </a:solidFill>
                <a:latin typeface="+mn-lt"/>
                <a:cs typeface="Arial"/>
              </a:rPr>
              <a:t>Online-Karrieretag der Bauwirtschaft 09.12.2021</a:t>
            </a:r>
          </a:p>
        </p:txBody>
      </p:sp>
      <p:sp>
        <p:nvSpPr>
          <p:cNvPr id="11" name="Textfeld 10"/>
          <p:cNvSpPr txBox="1"/>
          <p:nvPr userDrawn="1"/>
        </p:nvSpPr>
        <p:spPr>
          <a:xfrm>
            <a:off x="10430857" y="6126034"/>
            <a:ext cx="1741216" cy="830997"/>
          </a:xfrm>
          <a:prstGeom prst="rect">
            <a:avLst/>
          </a:prstGeom>
          <a:noFill/>
        </p:spPr>
        <p:txBody>
          <a:bodyPr wrap="square" rtlCol="0">
            <a:spAutoFit/>
          </a:bodyPr>
          <a:lstStyle/>
          <a:p>
            <a:pPr algn="r"/>
            <a:fld id="{7DC20CFD-3477-4CE9-84F8-C48EE40F3840}" type="slidenum">
              <a:rPr lang="de-DE" sz="4800" b="1" smtClean="0">
                <a:solidFill>
                  <a:srgbClr val="89BA17"/>
                </a:solidFill>
                <a:latin typeface="Arial Black" panose="020B0A04020102020204" pitchFamily="34" charset="0"/>
                <a:cs typeface="Arial"/>
              </a:rPr>
              <a:pPr algn="r"/>
              <a:t>‹Nr.›</a:t>
            </a:fld>
            <a:endParaRPr lang="de-DE" sz="4800" dirty="0">
              <a:solidFill>
                <a:srgbClr val="89BA17"/>
              </a:solidFill>
              <a:latin typeface="Arial Black" panose="020B0A04020102020204" pitchFamily="34" charset="0"/>
              <a:cs typeface="Arial"/>
            </a:endParaRPr>
          </a:p>
        </p:txBody>
      </p:sp>
      <p:sp>
        <p:nvSpPr>
          <p:cNvPr id="14" name="Textfeld 13">
            <a:extLst>
              <a:ext uri="{FF2B5EF4-FFF2-40B4-BE49-F238E27FC236}">
                <a16:creationId xmlns:a16="http://schemas.microsoft.com/office/drawing/2014/main" id="{4C5BD758-498D-433E-B872-5434AE77990E}"/>
              </a:ext>
            </a:extLst>
          </p:cNvPr>
          <p:cNvSpPr txBox="1"/>
          <p:nvPr userDrawn="1"/>
        </p:nvSpPr>
        <p:spPr>
          <a:xfrm>
            <a:off x="-71821" y="128765"/>
            <a:ext cx="12360509" cy="864000"/>
          </a:xfrm>
          <a:prstGeom prst="rect">
            <a:avLst/>
          </a:prstGeom>
          <a:solidFill>
            <a:srgbClr val="9FAEC1">
              <a:alpha val="65000"/>
            </a:srgbClr>
          </a:solidFill>
          <a:ln>
            <a:noFill/>
          </a:ln>
        </p:spPr>
        <p:txBody>
          <a:bodyPr wrap="square" rtlCol="0">
            <a:spAutoFit/>
          </a:bodyPr>
          <a:lstStyle/>
          <a:p>
            <a:endParaRPr lang="de-DE" dirty="0">
              <a:solidFill>
                <a:schemeClr val="bg1"/>
              </a:solidFill>
              <a:latin typeface="Montserrat" panose="00000500000000000000" pitchFamily="2" charset="0"/>
            </a:endParaRPr>
          </a:p>
        </p:txBody>
      </p:sp>
      <p:pic>
        <p:nvPicPr>
          <p:cNvPr id="15" name="Grafik 14">
            <a:extLst>
              <a:ext uri="{FF2B5EF4-FFF2-40B4-BE49-F238E27FC236}">
                <a16:creationId xmlns:a16="http://schemas.microsoft.com/office/drawing/2014/main" id="{7695EB67-3336-4A11-9E6F-A8245D0010F2}"/>
              </a:ext>
            </a:extLst>
          </p:cNvPr>
          <p:cNvPicPr>
            <a:picLocks noChangeAspect="1"/>
          </p:cNvPicPr>
          <p:nvPr userDrawn="1"/>
        </p:nvPicPr>
        <p:blipFill>
          <a:blip r:embed="rId3"/>
          <a:stretch>
            <a:fillRect/>
          </a:stretch>
        </p:blipFill>
        <p:spPr>
          <a:xfrm>
            <a:off x="10344178" y="261275"/>
            <a:ext cx="1580845" cy="576000"/>
          </a:xfrm>
          <a:prstGeom prst="rect">
            <a:avLst/>
          </a:prstGeom>
        </p:spPr>
      </p:pic>
    </p:spTree>
    <p:extLst>
      <p:ext uri="{BB962C8B-B14F-4D97-AF65-F5344CB8AC3E}">
        <p14:creationId xmlns:p14="http://schemas.microsoft.com/office/powerpoint/2010/main" val="38350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halt mit Überschrift">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21" y="0"/>
            <a:ext cx="12360509" cy="6858000"/>
          </a:xfrm>
          <a:prstGeom prst="rect">
            <a:avLst/>
          </a:prstGeom>
        </p:spPr>
      </p:pic>
      <p:sp>
        <p:nvSpPr>
          <p:cNvPr id="11" name="Textfeld 10"/>
          <p:cNvSpPr txBox="1"/>
          <p:nvPr userDrawn="1"/>
        </p:nvSpPr>
        <p:spPr>
          <a:xfrm>
            <a:off x="10430857" y="6126034"/>
            <a:ext cx="1741216" cy="830997"/>
          </a:xfrm>
          <a:prstGeom prst="rect">
            <a:avLst/>
          </a:prstGeom>
          <a:noFill/>
        </p:spPr>
        <p:txBody>
          <a:bodyPr wrap="square" rtlCol="0">
            <a:spAutoFit/>
          </a:bodyPr>
          <a:lstStyle/>
          <a:p>
            <a:pPr algn="r"/>
            <a:fld id="{7DC20CFD-3477-4CE9-84F8-C48EE40F3840}" type="slidenum">
              <a:rPr lang="de-DE" sz="4800" b="1" smtClean="0">
                <a:solidFill>
                  <a:srgbClr val="89BA17"/>
                </a:solidFill>
                <a:latin typeface="Arial Black" panose="020B0A04020102020204" pitchFamily="34" charset="0"/>
                <a:cs typeface="Arial"/>
              </a:rPr>
              <a:pPr algn="r"/>
              <a:t>‹Nr.›</a:t>
            </a:fld>
            <a:endParaRPr lang="de-DE" sz="4800" dirty="0">
              <a:solidFill>
                <a:srgbClr val="89BA17"/>
              </a:solidFill>
              <a:latin typeface="Arial Black" panose="020B0A04020102020204" pitchFamily="34" charset="0"/>
              <a:cs typeface="Arial"/>
            </a:endParaRPr>
          </a:p>
        </p:txBody>
      </p:sp>
      <p:sp>
        <p:nvSpPr>
          <p:cNvPr id="7" name="Textfeld 6">
            <a:extLst>
              <a:ext uri="{FF2B5EF4-FFF2-40B4-BE49-F238E27FC236}">
                <a16:creationId xmlns:a16="http://schemas.microsoft.com/office/drawing/2014/main" id="{6575538D-6EBB-4BBF-B6DB-FA196533DCC5}"/>
              </a:ext>
            </a:extLst>
          </p:cNvPr>
          <p:cNvSpPr txBox="1"/>
          <p:nvPr userDrawn="1"/>
        </p:nvSpPr>
        <p:spPr>
          <a:xfrm>
            <a:off x="223443" y="6535303"/>
            <a:ext cx="9302056" cy="261610"/>
          </a:xfrm>
          <a:prstGeom prst="rect">
            <a:avLst/>
          </a:prstGeom>
          <a:noFill/>
        </p:spPr>
        <p:txBody>
          <a:bodyPr wrap="square" rtlCol="0">
            <a:spAutoFit/>
          </a:bodyPr>
          <a:lstStyle/>
          <a:p>
            <a:r>
              <a:rPr lang="de-DE" sz="1100" b="1" dirty="0">
                <a:solidFill>
                  <a:schemeClr val="bg1"/>
                </a:solidFill>
                <a:latin typeface="+mn-lt"/>
                <a:cs typeface="Arial"/>
              </a:rPr>
              <a:t>Online-Karrieretag der Bauwirtschaft 09.12.2021</a:t>
            </a:r>
          </a:p>
        </p:txBody>
      </p:sp>
    </p:spTree>
    <p:extLst>
      <p:ext uri="{BB962C8B-B14F-4D97-AF65-F5344CB8AC3E}">
        <p14:creationId xmlns:p14="http://schemas.microsoft.com/office/powerpoint/2010/main" val="3026985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5" name="Textfeld 4"/>
          <p:cNvSpPr txBox="1"/>
          <p:nvPr userDrawn="1"/>
        </p:nvSpPr>
        <p:spPr>
          <a:xfrm>
            <a:off x="754385" y="6213981"/>
            <a:ext cx="9302056" cy="430887"/>
          </a:xfrm>
          <a:prstGeom prst="rect">
            <a:avLst/>
          </a:prstGeom>
          <a:noFill/>
        </p:spPr>
        <p:txBody>
          <a:bodyPr wrap="square" rtlCol="0">
            <a:spAutoFit/>
          </a:bodyPr>
          <a:lstStyle/>
          <a:p>
            <a:r>
              <a:rPr lang="de-DE" sz="1100" b="1" dirty="0">
                <a:solidFill>
                  <a:schemeClr val="tx1">
                    <a:lumMod val="75000"/>
                    <a:lumOff val="25000"/>
                  </a:schemeClr>
                </a:solidFill>
                <a:latin typeface="Arial"/>
                <a:cs typeface="Arial"/>
              </a:rPr>
              <a:t>Berufsorientierungsseminar 2021</a:t>
            </a:r>
          </a:p>
          <a:p>
            <a:r>
              <a:rPr lang="de-DE" sz="1100" dirty="0">
                <a:solidFill>
                  <a:schemeClr val="tx1">
                    <a:lumMod val="75000"/>
                    <a:lumOff val="25000"/>
                  </a:schemeClr>
                </a:solidFill>
                <a:latin typeface="Arial"/>
                <a:cs typeface="Arial"/>
              </a:rPr>
              <a:t>Univ.-Prof. Dr.-Ing.</a:t>
            </a:r>
            <a:r>
              <a:rPr lang="de-DE" sz="1100" baseline="0" dirty="0">
                <a:solidFill>
                  <a:schemeClr val="tx1">
                    <a:lumMod val="75000"/>
                    <a:lumOff val="25000"/>
                  </a:schemeClr>
                </a:solidFill>
                <a:latin typeface="Arial"/>
                <a:cs typeface="Arial"/>
              </a:rPr>
              <a:t> Manfred Helmus </a:t>
            </a:r>
            <a:r>
              <a:rPr lang="de-DE" sz="1100" dirty="0">
                <a:solidFill>
                  <a:schemeClr val="tx1">
                    <a:lumMod val="75000"/>
                    <a:lumOff val="25000"/>
                  </a:schemeClr>
                </a:solidFill>
                <a:latin typeface="Arial"/>
                <a:cs typeface="Arial"/>
              </a:rPr>
              <a:t>| Lehr- und Forschungsgebiet Baubetrieb und Bauwirtschaft</a:t>
            </a:r>
          </a:p>
        </p:txBody>
      </p:sp>
      <p:cxnSp>
        <p:nvCxnSpPr>
          <p:cNvPr id="8" name="Gerader Verbinder 7"/>
          <p:cNvCxnSpPr/>
          <p:nvPr userDrawn="1"/>
        </p:nvCxnSpPr>
        <p:spPr>
          <a:xfrm>
            <a:off x="0" y="6093296"/>
            <a:ext cx="1440000" cy="0"/>
          </a:xfrm>
          <a:prstGeom prst="line">
            <a:avLst/>
          </a:prstGeom>
          <a:ln w="22225">
            <a:solidFill>
              <a:srgbClr val="89BA17"/>
            </a:solidFill>
          </a:ln>
        </p:spPr>
        <p:style>
          <a:lnRef idx="1">
            <a:schemeClr val="dk1"/>
          </a:lnRef>
          <a:fillRef idx="0">
            <a:schemeClr val="dk1"/>
          </a:fillRef>
          <a:effectRef idx="0">
            <a:schemeClr val="dk1"/>
          </a:effectRef>
          <a:fontRef idx="minor">
            <a:schemeClr val="tx1"/>
          </a:fontRef>
        </p:style>
      </p:cxnSp>
      <p:sp>
        <p:nvSpPr>
          <p:cNvPr id="9" name="Textfeld 8"/>
          <p:cNvSpPr txBox="1"/>
          <p:nvPr userDrawn="1"/>
        </p:nvSpPr>
        <p:spPr>
          <a:xfrm>
            <a:off x="10430857" y="6126034"/>
            <a:ext cx="1741216" cy="830997"/>
          </a:xfrm>
          <a:prstGeom prst="rect">
            <a:avLst/>
          </a:prstGeom>
          <a:noFill/>
        </p:spPr>
        <p:txBody>
          <a:bodyPr wrap="square" rtlCol="0">
            <a:spAutoFit/>
          </a:bodyPr>
          <a:lstStyle/>
          <a:p>
            <a:pPr algn="r"/>
            <a:fld id="{7DC20CFD-3477-4CE9-84F8-C48EE40F3840}" type="slidenum">
              <a:rPr lang="de-DE" sz="4800" b="1" smtClean="0">
                <a:solidFill>
                  <a:srgbClr val="89BA17"/>
                </a:solidFill>
                <a:latin typeface="Arial Black" panose="020B0A04020102020204" pitchFamily="34" charset="0"/>
                <a:cs typeface="Arial"/>
              </a:rPr>
              <a:pPr algn="r"/>
              <a:t>‹Nr.›</a:t>
            </a:fld>
            <a:endParaRPr lang="de-DE" sz="4800" dirty="0">
              <a:solidFill>
                <a:srgbClr val="89BA17"/>
              </a:solidFill>
              <a:latin typeface="Arial Black" panose="020B0A04020102020204" pitchFamily="34" charset="0"/>
              <a:cs typeface="Arial"/>
            </a:endParaRPr>
          </a:p>
        </p:txBody>
      </p:sp>
    </p:spTree>
    <p:extLst>
      <p:ext uri="{BB962C8B-B14F-4D97-AF65-F5344CB8AC3E}">
        <p14:creationId xmlns:p14="http://schemas.microsoft.com/office/powerpoint/2010/main" val="374180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sp>
        <p:nvSpPr>
          <p:cNvPr id="3" name="Textfeld 2"/>
          <p:cNvSpPr txBox="1"/>
          <p:nvPr userDrawn="1"/>
        </p:nvSpPr>
        <p:spPr>
          <a:xfrm>
            <a:off x="223443" y="6535303"/>
            <a:ext cx="9302056" cy="261610"/>
          </a:xfrm>
          <a:prstGeom prst="rect">
            <a:avLst/>
          </a:prstGeom>
          <a:noFill/>
        </p:spPr>
        <p:txBody>
          <a:bodyPr wrap="square" rtlCol="0">
            <a:spAutoFit/>
          </a:bodyPr>
          <a:lstStyle/>
          <a:p>
            <a:r>
              <a:rPr lang="de-DE" sz="1100" b="1" dirty="0">
                <a:solidFill>
                  <a:schemeClr val="tx1"/>
                </a:solidFill>
                <a:latin typeface="+mn-lt"/>
                <a:cs typeface="Arial"/>
              </a:rPr>
              <a:t>Online-Karrieretag der Bauwirtschaft 09.12.2021</a:t>
            </a:r>
          </a:p>
        </p:txBody>
      </p:sp>
    </p:spTree>
    <p:extLst>
      <p:ext uri="{BB962C8B-B14F-4D97-AF65-F5344CB8AC3E}">
        <p14:creationId xmlns:p14="http://schemas.microsoft.com/office/powerpoint/2010/main" val="416138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sp>
        <p:nvSpPr>
          <p:cNvPr id="3" name="Textfeld 2"/>
          <p:cNvSpPr txBox="1"/>
          <p:nvPr userDrawn="1"/>
        </p:nvSpPr>
        <p:spPr>
          <a:xfrm>
            <a:off x="223443" y="6535303"/>
            <a:ext cx="9302056" cy="261610"/>
          </a:xfrm>
          <a:prstGeom prst="rect">
            <a:avLst/>
          </a:prstGeom>
          <a:noFill/>
        </p:spPr>
        <p:txBody>
          <a:bodyPr wrap="square" rtlCol="0">
            <a:spAutoFit/>
          </a:bodyPr>
          <a:lstStyle/>
          <a:p>
            <a:r>
              <a:rPr lang="de-DE" sz="1100" b="1" dirty="0">
                <a:solidFill>
                  <a:schemeClr val="tx1"/>
                </a:solidFill>
                <a:latin typeface="+mn-lt"/>
                <a:cs typeface="Arial"/>
              </a:rPr>
              <a:t>Online-Karrieretag der Bauwirtschaft 09.12.2021</a:t>
            </a:r>
          </a:p>
        </p:txBody>
      </p:sp>
      <p:sp>
        <p:nvSpPr>
          <p:cNvPr id="4" name="Textfeld 3"/>
          <p:cNvSpPr txBox="1"/>
          <p:nvPr userDrawn="1"/>
        </p:nvSpPr>
        <p:spPr>
          <a:xfrm>
            <a:off x="10430857" y="6126034"/>
            <a:ext cx="1741216" cy="830997"/>
          </a:xfrm>
          <a:prstGeom prst="rect">
            <a:avLst/>
          </a:prstGeom>
          <a:noFill/>
        </p:spPr>
        <p:txBody>
          <a:bodyPr wrap="square" rtlCol="0">
            <a:spAutoFit/>
          </a:bodyPr>
          <a:lstStyle/>
          <a:p>
            <a:pPr algn="r"/>
            <a:fld id="{7DC20CFD-3477-4CE9-84F8-C48EE40F3840}" type="slidenum">
              <a:rPr lang="de-DE" sz="4800" b="1" smtClean="0">
                <a:solidFill>
                  <a:srgbClr val="89BA17"/>
                </a:solidFill>
                <a:latin typeface="Arial Black" panose="020B0A04020102020204" pitchFamily="34" charset="0"/>
                <a:cs typeface="Arial"/>
              </a:rPr>
              <a:pPr algn="r"/>
              <a:t>‹Nr.›</a:t>
            </a:fld>
            <a:endParaRPr lang="de-DE" sz="4800" dirty="0">
              <a:solidFill>
                <a:srgbClr val="89BA17"/>
              </a:solidFill>
              <a:latin typeface="Arial Black" panose="020B0A04020102020204" pitchFamily="34" charset="0"/>
              <a:cs typeface="Arial"/>
            </a:endParaRPr>
          </a:p>
        </p:txBody>
      </p:sp>
    </p:spTree>
    <p:extLst>
      <p:ext uri="{BB962C8B-B14F-4D97-AF65-F5344CB8AC3E}">
        <p14:creationId xmlns:p14="http://schemas.microsoft.com/office/powerpoint/2010/main" val="189328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8" name="Rechteck 7"/>
          <p:cNvSpPr/>
          <p:nvPr userDrawn="1"/>
        </p:nvSpPr>
        <p:spPr>
          <a:xfrm>
            <a:off x="0" y="1"/>
            <a:ext cx="12192000" cy="6858000"/>
          </a:xfrm>
          <a:prstGeom prst="rect">
            <a:avLst/>
          </a:prstGeom>
          <a:gradFill flip="none" rotWithShape="1">
            <a:gsLst>
              <a:gs pos="100000">
                <a:srgbClr val="7A8B94">
                  <a:alpha val="73000"/>
                </a:srgbClr>
              </a:gs>
              <a:gs pos="0">
                <a:srgbClr val="A6B3BD">
                  <a:alpha val="73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endParaRPr lang="de-DE" sz="1800">
              <a:solidFill>
                <a:srgbClr val="FFFFFF"/>
              </a:solidFill>
              <a:latin typeface="Calibri" charset="0"/>
            </a:endParaRPr>
          </a:p>
        </p:txBody>
      </p:sp>
      <p:sp>
        <p:nvSpPr>
          <p:cNvPr id="2" name="Inhaltsplatzhalter 1"/>
          <p:cNvSpPr>
            <a:spLocks noGrp="1"/>
          </p:cNvSpPr>
          <p:nvPr>
            <p:ph/>
          </p:nvPr>
        </p:nvSpPr>
        <p:spPr>
          <a:xfrm>
            <a:off x="609600" y="274640"/>
            <a:ext cx="10972800" cy="5851525"/>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Rechteck 2"/>
          <p:cNvSpPr/>
          <p:nvPr userDrawn="1"/>
        </p:nvSpPr>
        <p:spPr>
          <a:xfrm>
            <a:off x="9889067" y="6092827"/>
            <a:ext cx="2302933" cy="539751"/>
          </a:xfrm>
          <a:prstGeom prst="rect">
            <a:avLst/>
          </a:prstGeom>
          <a:solidFill>
            <a:srgbClr val="7DB423"/>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2344"/>
          </a:p>
        </p:txBody>
      </p:sp>
      <p:pic>
        <p:nvPicPr>
          <p:cNvPr id="7" name="Bild 17" descr="BUW_Logo-weiss.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033004" y="6154739"/>
            <a:ext cx="152823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userDrawn="1"/>
        </p:nvSpPr>
        <p:spPr>
          <a:xfrm>
            <a:off x="624418" y="6092825"/>
            <a:ext cx="9120716" cy="539750"/>
          </a:xfrm>
          <a:prstGeom prst="rect">
            <a:avLst/>
          </a:prstGeom>
          <a:solidFill>
            <a:srgbClr val="FFFFFF">
              <a:alpha val="91000"/>
            </a:srgbClr>
          </a:solidFill>
          <a:ln>
            <a:noFill/>
          </a:ln>
          <a:effectLst>
            <a:outerShdw blurRad="95250" dist="50800" dir="8700000" algn="tl" rotWithShape="0">
              <a:prstClr val="black">
                <a:alpha val="34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2344"/>
          </a:p>
        </p:txBody>
      </p:sp>
      <p:sp>
        <p:nvSpPr>
          <p:cNvPr id="12" name="Textfeld 15"/>
          <p:cNvSpPr txBox="1">
            <a:spLocks noChangeArrowheads="1"/>
          </p:cNvSpPr>
          <p:nvPr userDrawn="1"/>
        </p:nvSpPr>
        <p:spPr bwMode="auto">
          <a:xfrm>
            <a:off x="719667" y="6166466"/>
            <a:ext cx="77353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fontAlgn="auto">
              <a:spcBef>
                <a:spcPts val="0"/>
              </a:spcBef>
              <a:spcAft>
                <a:spcPts val="0"/>
              </a:spcAft>
              <a:defRPr/>
            </a:pPr>
            <a:r>
              <a:rPr lang="de-DE" sz="1100" b="1" kern="1200" dirty="0">
                <a:solidFill>
                  <a:schemeClr val="tx1">
                    <a:lumMod val="75000"/>
                    <a:lumOff val="25000"/>
                  </a:schemeClr>
                </a:solidFill>
                <a:latin typeface="Arial"/>
                <a:ea typeface="ＭＳ Ｐゴシック" charset="0"/>
                <a:cs typeface="Arial"/>
              </a:rPr>
              <a:t>Berufsorientierungsseminar 2018</a:t>
            </a:r>
          </a:p>
          <a:p>
            <a:pPr algn="l" fontAlgn="auto">
              <a:spcBef>
                <a:spcPts val="0"/>
              </a:spcBef>
              <a:spcAft>
                <a:spcPts val="0"/>
              </a:spcAft>
              <a:defRPr/>
            </a:pPr>
            <a:r>
              <a:rPr lang="de-DE" sz="1100" kern="1200" dirty="0">
                <a:solidFill>
                  <a:schemeClr val="tx1">
                    <a:lumMod val="75000"/>
                    <a:lumOff val="25000"/>
                  </a:schemeClr>
                </a:solidFill>
                <a:latin typeface="Arial"/>
                <a:ea typeface="ＭＳ Ｐゴシック" charset="0"/>
                <a:cs typeface="Arial"/>
              </a:rPr>
              <a:t>Univ.-Prof. Dr.-Ing. Manfred Helmus | </a:t>
            </a:r>
            <a:r>
              <a:rPr lang="de-DE" sz="1100" kern="1200" dirty="0" err="1">
                <a:solidFill>
                  <a:schemeClr val="tx1">
                    <a:lumMod val="75000"/>
                    <a:lumOff val="25000"/>
                  </a:schemeClr>
                </a:solidFill>
                <a:latin typeface="Arial"/>
                <a:ea typeface="ＭＳ Ｐゴシック" charset="0"/>
                <a:cs typeface="Arial"/>
              </a:rPr>
              <a:t>LuF</a:t>
            </a:r>
            <a:r>
              <a:rPr lang="de-DE" sz="1100" kern="1200" dirty="0">
                <a:solidFill>
                  <a:schemeClr val="tx1">
                    <a:lumMod val="75000"/>
                    <a:lumOff val="25000"/>
                  </a:schemeClr>
                </a:solidFill>
                <a:latin typeface="Arial"/>
                <a:ea typeface="ＭＳ Ｐゴシック" charset="0"/>
                <a:cs typeface="Arial"/>
              </a:rPr>
              <a:t> Baubetrieb und Bauwirtschaft</a:t>
            </a:r>
          </a:p>
        </p:txBody>
      </p:sp>
      <p:sp>
        <p:nvSpPr>
          <p:cNvPr id="13" name="Text Box 11"/>
          <p:cNvSpPr txBox="1">
            <a:spLocks noChangeArrowheads="1"/>
          </p:cNvSpPr>
          <p:nvPr userDrawn="1"/>
        </p:nvSpPr>
        <p:spPr bwMode="auto">
          <a:xfrm>
            <a:off x="7427384" y="6381329"/>
            <a:ext cx="205528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17563">
              <a:defRPr>
                <a:solidFill>
                  <a:schemeClr val="tx1"/>
                </a:solidFill>
                <a:latin typeface="Calibri" charset="0"/>
                <a:ea typeface="ＭＳ Ｐゴシック" charset="0"/>
                <a:cs typeface="ＭＳ Ｐゴシック" charset="0"/>
              </a:defRPr>
            </a:lvl1pPr>
            <a:lvl2pPr marL="742950" indent="-285750" defTabSz="817563">
              <a:defRPr>
                <a:solidFill>
                  <a:schemeClr val="tx1"/>
                </a:solidFill>
                <a:latin typeface="Calibri" charset="0"/>
                <a:ea typeface="ＭＳ Ｐゴシック" charset="0"/>
              </a:defRPr>
            </a:lvl2pPr>
            <a:lvl3pPr marL="1143000" indent="-228600" defTabSz="817563">
              <a:defRPr>
                <a:solidFill>
                  <a:schemeClr val="tx1"/>
                </a:solidFill>
                <a:latin typeface="Calibri" charset="0"/>
                <a:ea typeface="ＭＳ Ｐゴシック" charset="0"/>
              </a:defRPr>
            </a:lvl3pPr>
            <a:lvl4pPr marL="1600200" indent="-228600" defTabSz="817563">
              <a:defRPr>
                <a:solidFill>
                  <a:schemeClr val="tx1"/>
                </a:solidFill>
                <a:latin typeface="Calibri" charset="0"/>
                <a:ea typeface="ＭＳ Ｐゴシック" charset="0"/>
              </a:defRPr>
            </a:lvl4pPr>
            <a:lvl5pPr marL="2057400" indent="-228600" defTabSz="817563">
              <a:defRPr>
                <a:solidFill>
                  <a:schemeClr val="tx1"/>
                </a:solidFill>
                <a:latin typeface="Calibri" charset="0"/>
                <a:ea typeface="ＭＳ Ｐゴシック" charset="0"/>
              </a:defRPr>
            </a:lvl5pPr>
            <a:lvl6pPr marL="2514600" indent="-228600" defTabSz="817563" fontAlgn="base">
              <a:spcBef>
                <a:spcPct val="0"/>
              </a:spcBef>
              <a:spcAft>
                <a:spcPct val="0"/>
              </a:spcAft>
              <a:defRPr>
                <a:solidFill>
                  <a:schemeClr val="tx1"/>
                </a:solidFill>
                <a:latin typeface="Calibri" charset="0"/>
                <a:ea typeface="ＭＳ Ｐゴシック" charset="0"/>
              </a:defRPr>
            </a:lvl6pPr>
            <a:lvl7pPr marL="2971800" indent="-228600" defTabSz="817563" fontAlgn="base">
              <a:spcBef>
                <a:spcPct val="0"/>
              </a:spcBef>
              <a:spcAft>
                <a:spcPct val="0"/>
              </a:spcAft>
              <a:defRPr>
                <a:solidFill>
                  <a:schemeClr val="tx1"/>
                </a:solidFill>
                <a:latin typeface="Calibri" charset="0"/>
                <a:ea typeface="ＭＳ Ｐゴシック" charset="0"/>
              </a:defRPr>
            </a:lvl7pPr>
            <a:lvl8pPr marL="3429000" indent="-228600" defTabSz="817563" fontAlgn="base">
              <a:spcBef>
                <a:spcPct val="0"/>
              </a:spcBef>
              <a:spcAft>
                <a:spcPct val="0"/>
              </a:spcAft>
              <a:defRPr>
                <a:solidFill>
                  <a:schemeClr val="tx1"/>
                </a:solidFill>
                <a:latin typeface="Calibri" charset="0"/>
                <a:ea typeface="ＭＳ Ｐゴシック" charset="0"/>
              </a:defRPr>
            </a:lvl8pPr>
            <a:lvl9pPr marL="3886200" indent="-228600" defTabSz="817563" fontAlgn="base">
              <a:spcBef>
                <a:spcPct val="0"/>
              </a:spcBef>
              <a:spcAft>
                <a:spcPct val="0"/>
              </a:spcAft>
              <a:defRPr>
                <a:solidFill>
                  <a:schemeClr val="tx1"/>
                </a:solidFill>
                <a:latin typeface="Calibri" charset="0"/>
                <a:ea typeface="ＭＳ Ｐゴシック" charset="0"/>
              </a:defRPr>
            </a:lvl9pPr>
          </a:lstStyle>
          <a:p>
            <a:pPr algn="r" eaLnBrk="0" hangingPunct="0">
              <a:defRPr/>
            </a:pPr>
            <a:fld id="{1031BA4A-B087-AC46-89F7-82285AE0EC9A}" type="slidenum">
              <a:rPr lang="de-DE" sz="1100" smtClean="0">
                <a:solidFill>
                  <a:srgbClr val="000000"/>
                </a:solidFill>
                <a:latin typeface="Arial" charset="0"/>
                <a:cs typeface="Univers 55" charset="0"/>
              </a:rPr>
              <a:pPr algn="r" eaLnBrk="0" hangingPunct="0">
                <a:defRPr/>
              </a:pPr>
              <a:t>‹Nr.›</a:t>
            </a:fld>
            <a:endParaRPr lang="de-DE" sz="1100" dirty="0">
              <a:solidFill>
                <a:srgbClr val="000000"/>
              </a:solidFill>
              <a:latin typeface="Arial" charset="0"/>
              <a:cs typeface="Univers 55" charset="0"/>
            </a:endParaRPr>
          </a:p>
        </p:txBody>
      </p:sp>
    </p:spTree>
    <p:extLst>
      <p:ext uri="{BB962C8B-B14F-4D97-AF65-F5344CB8AC3E}">
        <p14:creationId xmlns:p14="http://schemas.microsoft.com/office/powerpoint/2010/main" val="3479989859"/>
      </p:ext>
    </p:extLst>
  </p:cSld>
  <p:clrMapOvr>
    <a:masterClrMapping/>
  </p:clrMapOvr>
  <mc:AlternateContent xmlns:mc="http://schemas.openxmlformats.org/markup-compatibility/2006" xmlns:p14="http://schemas.microsoft.com/office/powerpoint/2010/main">
    <mc:Choice Requires="p14">
      <p:transition spd="slow" p14:dur="300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1" y="2130428"/>
            <a:ext cx="10363200" cy="1470025"/>
          </a:xfrm>
        </p:spPr>
        <p:txBody>
          <a:bodyPr/>
          <a:lstStyle/>
          <a:p>
            <a:r>
              <a:rPr lang="de-DE"/>
              <a:t>Mastertitelformat bearbeiten</a:t>
            </a:r>
          </a:p>
        </p:txBody>
      </p:sp>
      <p:sp>
        <p:nvSpPr>
          <p:cNvPr id="3" name="Untertitel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21260" indent="0" algn="ctr">
              <a:buNone/>
              <a:defRPr>
                <a:solidFill>
                  <a:schemeClr val="tx1">
                    <a:tint val="75000"/>
                  </a:schemeClr>
                </a:solidFill>
              </a:defRPr>
            </a:lvl2pPr>
            <a:lvl3pPr marL="842520" indent="0" algn="ctr">
              <a:buNone/>
              <a:defRPr>
                <a:solidFill>
                  <a:schemeClr val="tx1">
                    <a:tint val="75000"/>
                  </a:schemeClr>
                </a:solidFill>
              </a:defRPr>
            </a:lvl3pPr>
            <a:lvl4pPr marL="1263780" indent="0" algn="ctr">
              <a:buNone/>
              <a:defRPr>
                <a:solidFill>
                  <a:schemeClr val="tx1">
                    <a:tint val="75000"/>
                  </a:schemeClr>
                </a:solidFill>
              </a:defRPr>
            </a:lvl4pPr>
            <a:lvl5pPr marL="1685039" indent="0" algn="ctr">
              <a:buNone/>
              <a:defRPr>
                <a:solidFill>
                  <a:schemeClr val="tx1">
                    <a:tint val="75000"/>
                  </a:schemeClr>
                </a:solidFill>
              </a:defRPr>
            </a:lvl5pPr>
            <a:lvl6pPr marL="2106299" indent="0" algn="ctr">
              <a:buNone/>
              <a:defRPr>
                <a:solidFill>
                  <a:schemeClr val="tx1">
                    <a:tint val="75000"/>
                  </a:schemeClr>
                </a:solidFill>
              </a:defRPr>
            </a:lvl6pPr>
            <a:lvl7pPr marL="2527559" indent="0" algn="ctr">
              <a:buNone/>
              <a:defRPr>
                <a:solidFill>
                  <a:schemeClr val="tx1">
                    <a:tint val="75000"/>
                  </a:schemeClr>
                </a:solidFill>
              </a:defRPr>
            </a:lvl7pPr>
            <a:lvl8pPr marL="2948819" indent="0" algn="ctr">
              <a:buNone/>
              <a:defRPr>
                <a:solidFill>
                  <a:schemeClr val="tx1">
                    <a:tint val="75000"/>
                  </a:schemeClr>
                </a:solidFill>
              </a:defRPr>
            </a:lvl8pPr>
            <a:lvl9pPr marL="3370079"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0B2D687-2054-4E4B-8179-5F91D1E40FD8}" type="slidenum">
              <a:rPr lang="de-DE"/>
              <a:pPr>
                <a:defRPr/>
              </a:pPr>
              <a:t>‹Nr.›</a:t>
            </a:fld>
            <a:endParaRPr lang="de-DE"/>
          </a:p>
        </p:txBody>
      </p:sp>
    </p:spTree>
    <p:extLst>
      <p:ext uri="{BB962C8B-B14F-4D97-AF65-F5344CB8AC3E}">
        <p14:creationId xmlns:p14="http://schemas.microsoft.com/office/powerpoint/2010/main" val="184216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3888" y="549274"/>
            <a:ext cx="10944225" cy="900113"/>
          </a:xfrm>
          <a:prstGeom prst="rect">
            <a:avLst/>
          </a:prstGeom>
        </p:spPr>
        <p:txBody>
          <a:bodyPr vert="horz" lIns="0" tIns="0" rIns="0" bIns="0" rtlCol="0" anchor="t" anchorCtr="0">
            <a:noAutofit/>
          </a:bodyPr>
          <a:lstStyle/>
          <a:p>
            <a:r>
              <a:rPr lang="de-DE" dirty="0"/>
              <a:t>Titel durch Klicken bearbeiten</a:t>
            </a:r>
          </a:p>
        </p:txBody>
      </p:sp>
      <p:sp>
        <p:nvSpPr>
          <p:cNvPr id="23" name="Textplatzhalter 2"/>
          <p:cNvSpPr>
            <a:spLocks noGrp="1"/>
          </p:cNvSpPr>
          <p:nvPr>
            <p:ph type="body" idx="1"/>
          </p:nvPr>
        </p:nvSpPr>
        <p:spPr>
          <a:xfrm>
            <a:off x="623888" y="1808162"/>
            <a:ext cx="10944225" cy="4321175"/>
          </a:xfrm>
          <a:prstGeom prst="rect">
            <a:avLst/>
          </a:prstGeom>
        </p:spPr>
        <p:txBody>
          <a:bodyPr vert="horz" lIns="0" tIns="0" rIns="0" bIns="0" rtlCol="0">
            <a:normAutofit/>
          </a:bodyPr>
          <a:lstStyle/>
          <a:p>
            <a:pPr lvl="0"/>
            <a:r>
              <a:rPr lang="de-DE" dirty="0"/>
              <a:t>Erste Ebene</a:t>
            </a:r>
          </a:p>
          <a:p>
            <a:pPr lvl="1"/>
            <a:r>
              <a:rPr lang="de-DE" dirty="0"/>
              <a:t>Zweite Ebene</a:t>
            </a:r>
          </a:p>
          <a:p>
            <a:pPr lvl="2"/>
            <a:r>
              <a:rPr lang="de-DE" dirty="0"/>
              <a:t>Dritte Ebene</a:t>
            </a:r>
          </a:p>
        </p:txBody>
      </p:sp>
    </p:spTree>
    <p:extLst>
      <p:ext uri="{BB962C8B-B14F-4D97-AF65-F5344CB8AC3E}">
        <p14:creationId xmlns:p14="http://schemas.microsoft.com/office/powerpoint/2010/main" val="206525507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50" r:id="rId3"/>
    <p:sldLayoutId id="2147483757" r:id="rId4"/>
    <p:sldLayoutId id="2147483751" r:id="rId5"/>
    <p:sldLayoutId id="2147483753" r:id="rId6"/>
    <p:sldLayoutId id="2147483758" r:id="rId7"/>
    <p:sldLayoutId id="2147483754" r:id="rId8"/>
    <p:sldLayoutId id="2147483755" r:id="rId9"/>
    <p:sldLayoutId id="2147483756" r:id="rId10"/>
  </p:sldLayoutIdLst>
  <p:hf sldNum="0" hdr="0" ftr="0" dt="0"/>
  <p:txStyles>
    <p:titleStyle>
      <a:lvl1pPr algn="l" defTabSz="1201391" rtl="0" eaLnBrk="1" latinLnBrk="0" hangingPunct="1">
        <a:spcBef>
          <a:spcPct val="0"/>
        </a:spcBef>
        <a:buNone/>
        <a:defRPr sz="3600" kern="1200" spc="0" baseline="0">
          <a:solidFill>
            <a:schemeClr val="tx1"/>
          </a:solidFill>
          <a:latin typeface="Arial Black" panose="020B0A04020102020204" pitchFamily="34" charset="0"/>
          <a:ea typeface="+mj-ea"/>
          <a:cs typeface="Arial" panose="020B0604020202020204" pitchFamily="34" charset="0"/>
        </a:defRPr>
      </a:lvl1pPr>
    </p:titleStyle>
    <p:bodyStyle>
      <a:lvl1pPr marL="180000" marR="0" indent="-180000" algn="l" defTabSz="1201391" rtl="0" eaLnBrk="1" fontAlgn="auto" latinLnBrk="0" hangingPunct="1">
        <a:lnSpc>
          <a:spcPct val="100000"/>
        </a:lnSpc>
        <a:spcBef>
          <a:spcPts val="1200"/>
        </a:spcBef>
        <a:spcAft>
          <a:spcPts val="0"/>
        </a:spcAft>
        <a:buClr>
          <a:schemeClr val="tx2"/>
        </a:buClr>
        <a:buSzTx/>
        <a:buFont typeface="Wingdings" pitchFamily="2" charset="2"/>
        <a:buChar char="§"/>
        <a:tabLst/>
        <a:defRPr sz="1800" kern="1200">
          <a:solidFill>
            <a:schemeClr val="tx1"/>
          </a:solidFill>
          <a:latin typeface="Arial" panose="020B0604020202020204" pitchFamily="34" charset="0"/>
          <a:ea typeface="+mn-ea"/>
          <a:cs typeface="Arial" panose="020B0604020202020204" pitchFamily="34" charset="0"/>
        </a:defRPr>
      </a:lvl1pPr>
      <a:lvl2pPr marL="360000" marR="0" indent="-180000" algn="l" defTabSz="1201391" rtl="0" eaLnBrk="1" fontAlgn="auto" latinLnBrk="0" hangingPunct="1">
        <a:lnSpc>
          <a:spcPct val="100000"/>
        </a:lnSpc>
        <a:spcBef>
          <a:spcPts val="600"/>
        </a:spcBef>
        <a:spcAft>
          <a:spcPts val="0"/>
        </a:spcAft>
        <a:buClr>
          <a:schemeClr val="tx2"/>
        </a:buClr>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540000" marR="0" indent="-180000" algn="l" defTabSz="1201391" rtl="0" eaLnBrk="1" fontAlgn="auto" latinLnBrk="0" hangingPunct="1">
        <a:lnSpc>
          <a:spcPct val="100000"/>
        </a:lnSpc>
        <a:spcBef>
          <a:spcPts val="600"/>
        </a:spcBef>
        <a:spcAft>
          <a:spcPts val="0"/>
        </a:spcAft>
        <a:buClr>
          <a:schemeClr val="tx2"/>
        </a:buClr>
        <a:buSzTx/>
        <a:buFont typeface="Arial"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944844" marR="0" indent="-241947"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Arial" panose="020B0604020202020204" pitchFamily="34" charset="0"/>
          <a:ea typeface="+mn-ea"/>
          <a:cs typeface="Arial" panose="020B0604020202020204" pitchFamily="34" charset="0"/>
        </a:defRPr>
      </a:lvl4pPr>
      <a:lvl5pPr marL="944843" marR="0" indent="0" algn="l" defTabSz="1176362" rtl="0" eaLnBrk="1" fontAlgn="auto" latinLnBrk="0" hangingPunct="1">
        <a:lnSpc>
          <a:spcPct val="100000"/>
        </a:lnSpc>
        <a:spcBef>
          <a:spcPts val="1576"/>
        </a:spcBef>
        <a:spcAft>
          <a:spcPts val="0"/>
        </a:spcAft>
        <a:buClrTx/>
        <a:buSzTx/>
        <a:buFont typeface="Arial" pitchFamily="34" charset="0"/>
        <a:buNone/>
        <a:tabLst/>
        <a:defRPr sz="2637" kern="1200">
          <a:solidFill>
            <a:schemeClr val="tx1"/>
          </a:solidFill>
          <a:latin typeface="Arial" panose="020B0604020202020204" pitchFamily="34" charset="0"/>
          <a:ea typeface="+mn-ea"/>
          <a:cs typeface="Arial" panose="020B0604020202020204" pitchFamily="34" charset="0"/>
        </a:defRPr>
      </a:lvl5pPr>
      <a:lvl6pPr marL="1414137" marR="0" indent="-237776"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mn-lt"/>
          <a:ea typeface="+mn-ea"/>
          <a:cs typeface="+mn-cs"/>
        </a:defRPr>
      </a:lvl6pPr>
      <a:lvl7pPr marL="1651912" marR="0" indent="-237776"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mn-lt"/>
          <a:ea typeface="+mn-ea"/>
          <a:cs typeface="+mn-cs"/>
        </a:defRPr>
      </a:lvl7pPr>
      <a:lvl8pPr marL="1889688" marR="0" indent="-237776"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mn-lt"/>
          <a:ea typeface="+mn-ea"/>
          <a:cs typeface="+mn-cs"/>
        </a:defRPr>
      </a:lvl8pPr>
      <a:lvl9pPr marL="2127463" marR="0" indent="-237776"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mn-lt"/>
          <a:ea typeface="+mn-ea"/>
          <a:cs typeface="+mn-cs"/>
        </a:defRPr>
      </a:lvl9pPr>
    </p:bodyStyle>
    <p:otherStyle>
      <a:defPPr>
        <a:defRPr lang="de-DE"/>
      </a:defPPr>
      <a:lvl1pPr marL="0" algn="l" defTabSz="1201391" rtl="0" eaLnBrk="1" latinLnBrk="0" hangingPunct="1">
        <a:defRPr sz="2344" kern="1200">
          <a:solidFill>
            <a:schemeClr val="tx1"/>
          </a:solidFill>
          <a:latin typeface="+mn-lt"/>
          <a:ea typeface="+mn-ea"/>
          <a:cs typeface="+mn-cs"/>
        </a:defRPr>
      </a:lvl1pPr>
      <a:lvl2pPr marL="600695" algn="l" defTabSz="1201391" rtl="0" eaLnBrk="1" latinLnBrk="0" hangingPunct="1">
        <a:defRPr sz="2344" kern="1200">
          <a:solidFill>
            <a:schemeClr val="tx1"/>
          </a:solidFill>
          <a:latin typeface="+mn-lt"/>
          <a:ea typeface="+mn-ea"/>
          <a:cs typeface="+mn-cs"/>
        </a:defRPr>
      </a:lvl2pPr>
      <a:lvl3pPr marL="1201391" algn="l" defTabSz="1201391" rtl="0" eaLnBrk="1" latinLnBrk="0" hangingPunct="1">
        <a:defRPr sz="2344" kern="1200">
          <a:solidFill>
            <a:schemeClr val="tx1"/>
          </a:solidFill>
          <a:latin typeface="+mn-lt"/>
          <a:ea typeface="+mn-ea"/>
          <a:cs typeface="+mn-cs"/>
        </a:defRPr>
      </a:lvl3pPr>
      <a:lvl4pPr marL="1802086" algn="l" defTabSz="1201391" rtl="0" eaLnBrk="1" latinLnBrk="0" hangingPunct="1">
        <a:defRPr sz="2344" kern="1200">
          <a:solidFill>
            <a:schemeClr val="tx1"/>
          </a:solidFill>
          <a:latin typeface="+mn-lt"/>
          <a:ea typeface="+mn-ea"/>
          <a:cs typeface="+mn-cs"/>
        </a:defRPr>
      </a:lvl4pPr>
      <a:lvl5pPr marL="2402782" algn="l" defTabSz="1201391" rtl="0" eaLnBrk="1" latinLnBrk="0" hangingPunct="1">
        <a:defRPr sz="2344" kern="1200">
          <a:solidFill>
            <a:schemeClr val="tx1"/>
          </a:solidFill>
          <a:latin typeface="+mn-lt"/>
          <a:ea typeface="+mn-ea"/>
          <a:cs typeface="+mn-cs"/>
        </a:defRPr>
      </a:lvl5pPr>
      <a:lvl6pPr marL="3003477" algn="l" defTabSz="1201391" rtl="0" eaLnBrk="1" latinLnBrk="0" hangingPunct="1">
        <a:defRPr sz="2344" kern="1200">
          <a:solidFill>
            <a:schemeClr val="tx1"/>
          </a:solidFill>
          <a:latin typeface="+mn-lt"/>
          <a:ea typeface="+mn-ea"/>
          <a:cs typeface="+mn-cs"/>
        </a:defRPr>
      </a:lvl6pPr>
      <a:lvl7pPr marL="3604172" algn="l" defTabSz="1201391" rtl="0" eaLnBrk="1" latinLnBrk="0" hangingPunct="1">
        <a:defRPr sz="2344" kern="1200">
          <a:solidFill>
            <a:schemeClr val="tx1"/>
          </a:solidFill>
          <a:latin typeface="+mn-lt"/>
          <a:ea typeface="+mn-ea"/>
          <a:cs typeface="+mn-cs"/>
        </a:defRPr>
      </a:lvl7pPr>
      <a:lvl8pPr marL="4204867" algn="l" defTabSz="1201391" rtl="0" eaLnBrk="1" latinLnBrk="0" hangingPunct="1">
        <a:defRPr sz="2344" kern="1200">
          <a:solidFill>
            <a:schemeClr val="tx1"/>
          </a:solidFill>
          <a:latin typeface="+mn-lt"/>
          <a:ea typeface="+mn-ea"/>
          <a:cs typeface="+mn-cs"/>
        </a:defRPr>
      </a:lvl8pPr>
      <a:lvl9pPr marL="4805563" algn="l" defTabSz="1201391" rtl="0" eaLnBrk="1" latinLnBrk="0" hangingPunct="1">
        <a:defRPr sz="2344" kern="1200">
          <a:solidFill>
            <a:schemeClr val="tx1"/>
          </a:solidFill>
          <a:latin typeface="+mn-lt"/>
          <a:ea typeface="+mn-ea"/>
          <a:cs typeface="+mn-cs"/>
        </a:defRPr>
      </a:lvl9pPr>
    </p:otherStyle>
  </p:txStyles>
  <p:extLst>
    <p:ext uri="{27BBF7A9-308A-43DC-89C8-2F10F3537804}">
      <p15:sldGuideLst xmlns:p15="http://schemas.microsoft.com/office/powerpoint/2012/main">
        <p15:guide id="6" pos="393" userDrawn="1">
          <p15:clr>
            <a:srgbClr val="F26B43"/>
          </p15:clr>
        </p15:guide>
        <p15:guide id="8" orient="horz" pos="3974" userDrawn="1">
          <p15:clr>
            <a:srgbClr val="F26B43"/>
          </p15:clr>
        </p15:guide>
        <p15:guide id="10" orient="horz" pos="913" userDrawn="1">
          <p15:clr>
            <a:srgbClr val="F26B43"/>
          </p15:clr>
        </p15:guide>
        <p15:guide id="11" orient="horz" pos="346" userDrawn="1">
          <p15:clr>
            <a:srgbClr val="F26B43"/>
          </p15:clr>
        </p15:guide>
        <p15:guide id="28" pos="7287" userDrawn="1">
          <p15:clr>
            <a:srgbClr val="F26B43"/>
          </p15:clr>
        </p15:guide>
        <p15:guide id="29" orient="horz" pos="1139" userDrawn="1">
          <p15:clr>
            <a:srgbClr val="F26B43"/>
          </p15:clr>
        </p15:guide>
        <p15:guide id="30" orient="horz" pos="1366" userDrawn="1">
          <p15:clr>
            <a:srgbClr val="F26B43"/>
          </p15:clr>
        </p15:guide>
        <p15:guide id="31" orient="horz" pos="3861" userDrawn="1">
          <p15:clr>
            <a:srgbClr val="F26B43"/>
          </p15:clr>
        </p15:guide>
        <p15:guide id="32" pos="3840" userDrawn="1">
          <p15:clr>
            <a:srgbClr val="F26B43"/>
          </p15:clr>
        </p15:guide>
        <p15:guide id="33" pos="3613" userDrawn="1">
          <p15:clr>
            <a:srgbClr val="F26B43"/>
          </p15:clr>
        </p15:guide>
        <p15:guide id="34" pos="4067" userDrawn="1">
          <p15:clr>
            <a:srgbClr val="F26B43"/>
          </p15:clr>
        </p15:guide>
        <p15:guide id="35" orient="horz" pos="3634" userDrawn="1">
          <p15:clr>
            <a:srgbClr val="F26B43"/>
          </p15:clr>
        </p15:guide>
        <p15:guide id="36" orient="horz" pos="2727" userDrawn="1">
          <p15:clr>
            <a:srgbClr val="F26B43"/>
          </p15:clr>
        </p15:guide>
        <p15:guide id="38" orient="horz" pos="2387" userDrawn="1">
          <p15:clr>
            <a:srgbClr val="F26B43"/>
          </p15:clr>
        </p15:guide>
        <p15:guide id="39" orient="horz" pos="2500" userDrawn="1">
          <p15:clr>
            <a:srgbClr val="F26B43"/>
          </p15:clr>
        </p15:guide>
        <p15:guide id="40" pos="4634" userDrawn="1">
          <p15:clr>
            <a:srgbClr val="F26B43"/>
          </p15:clr>
        </p15:guide>
        <p15:guide id="41" pos="30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tuerchen.com/berufsbegleitendstudieren"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cid:part5.Z3fJVkFq.NqIL2HpD@akww.de" TargetMode="Externa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cid:part4.bNcbrh1X.zKUdrW24@akww.de" TargetMode="External"/><Relationship Id="rId5" Type="http://schemas.openxmlformats.org/officeDocument/2006/relationships/image" Target="../media/image20.png"/><Relationship Id="rId10" Type="http://schemas.openxmlformats.org/officeDocument/2006/relationships/image" Target="cid:part6.UD00oKid.Hrc111Zz@akww.de" TargetMode="External"/><Relationship Id="rId4" Type="http://schemas.openxmlformats.org/officeDocument/2006/relationships/image" Target="cid:part3.c1Mz8v1s.RqNkZIFA@akww.de" TargetMode="External"/><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1" y="6093296"/>
            <a:ext cx="3215681"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sp>
        <p:nvSpPr>
          <p:cNvPr id="7" name="Rechteck 6"/>
          <p:cNvSpPr/>
          <p:nvPr/>
        </p:nvSpPr>
        <p:spPr>
          <a:xfrm rot="16200000">
            <a:off x="-554705" y="5051797"/>
            <a:ext cx="1502334" cy="276999"/>
          </a:xfrm>
          <a:prstGeom prst="rect">
            <a:avLst/>
          </a:prstGeom>
        </p:spPr>
        <p:txBody>
          <a:bodyPr wrap="none">
            <a:spAutoFit/>
          </a:bodyPr>
          <a:lstStyle/>
          <a:p>
            <a:r>
              <a:rPr lang="de-DE" sz="1200" dirty="0" err="1">
                <a:solidFill>
                  <a:schemeClr val="bg1"/>
                </a:solidFill>
                <a:latin typeface="Arial Narrow" panose="020B0606020202030204" pitchFamily="34" charset="0"/>
                <a:ea typeface="+mj-ea"/>
                <a:cs typeface="Arial" panose="020B0604020202020204" pitchFamily="34" charset="0"/>
              </a:rPr>
              <a:t>Shutterstock_oliverrees</a:t>
            </a:r>
            <a:endParaRPr lang="de-DE" sz="1200" dirty="0">
              <a:solidFill>
                <a:schemeClr val="bg1"/>
              </a:solidFill>
              <a:latin typeface="Arial Narrow" panose="020B0606020202030204" pitchFamily="34" charset="0"/>
              <a:ea typeface="+mj-ea"/>
              <a:cs typeface="Arial" panose="020B0604020202020204" pitchFamily="34" charset="0"/>
            </a:endParaRPr>
          </a:p>
        </p:txBody>
      </p:sp>
      <p:sp>
        <p:nvSpPr>
          <p:cNvPr id="9" name="Textfeld 8"/>
          <p:cNvSpPr txBox="1">
            <a:spLocks noChangeArrowheads="1"/>
          </p:cNvSpPr>
          <p:nvPr/>
        </p:nvSpPr>
        <p:spPr bwMode="auto">
          <a:xfrm>
            <a:off x="6140557" y="1923757"/>
            <a:ext cx="5650648" cy="1323439"/>
          </a:xfrm>
          <a:prstGeom prst="rect">
            <a:avLst/>
          </a:prstGeom>
          <a:noFill/>
          <a:ln w="9525">
            <a:noFill/>
            <a:miter lim="800000"/>
            <a:headEnd/>
            <a:tailEnd/>
          </a:ln>
        </p:spPr>
        <p:txBody>
          <a:bodyPr wrap="square">
            <a:spAutoFit/>
          </a:bodyPr>
          <a:lstStyle/>
          <a:p>
            <a:pPr defTabSz="817563"/>
            <a:r>
              <a:rPr lang="de-DE" sz="4000" b="1" dirty="0">
                <a:solidFill>
                  <a:schemeClr val="bg1"/>
                </a:solidFill>
                <a:latin typeface="Arial" panose="020B0604020202020204" pitchFamily="34" charset="0"/>
                <a:cs typeface="Arial" panose="020B0604020202020204" pitchFamily="34" charset="0"/>
              </a:rPr>
              <a:t>BILDUNGSKONZEPTE FÜR DIE ZUKUNFT</a:t>
            </a:r>
          </a:p>
        </p:txBody>
      </p:sp>
      <p:sp>
        <p:nvSpPr>
          <p:cNvPr id="10" name="Rechteck 9"/>
          <p:cNvSpPr/>
          <p:nvPr/>
        </p:nvSpPr>
        <p:spPr>
          <a:xfrm>
            <a:off x="10482713" y="332656"/>
            <a:ext cx="1727200" cy="539751"/>
          </a:xfrm>
          <a:prstGeom prst="rect">
            <a:avLst/>
          </a:prstGeom>
          <a:solidFill>
            <a:srgbClr val="7DB423"/>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11" name="Bild 17" descr="BUW_Logo-weiss.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90665" y="394569"/>
            <a:ext cx="11461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p:nvSpPr>
        <p:spPr>
          <a:xfrm>
            <a:off x="8620067" y="3246075"/>
            <a:ext cx="3092557" cy="584775"/>
          </a:xfrm>
          <a:prstGeom prst="rect">
            <a:avLst/>
          </a:prstGeom>
        </p:spPr>
        <p:txBody>
          <a:bodyPr wrap="square">
            <a:spAutoFit/>
          </a:bodyPr>
          <a:lstStyle/>
          <a:p>
            <a:pPr algn="r" defTabSz="817563"/>
            <a:r>
              <a:rPr lang="de-DE" altLang="de-DE" sz="1600" b="1" dirty="0">
                <a:solidFill>
                  <a:schemeClr val="bg1"/>
                </a:solidFill>
                <a:latin typeface="Arial" panose="020B0604020202020204" pitchFamily="34" charset="0"/>
                <a:cs typeface="Arial" panose="020B0604020202020204" pitchFamily="34" charset="0"/>
              </a:rPr>
              <a:t>Prof. Dr. Felix Huber</a:t>
            </a:r>
          </a:p>
          <a:p>
            <a:pPr algn="r" defTabSz="817563"/>
            <a:r>
              <a:rPr lang="de-DE" altLang="de-DE" sz="1600" b="1" dirty="0">
                <a:solidFill>
                  <a:schemeClr val="bg1"/>
                </a:solidFill>
                <a:latin typeface="Arial" panose="020B0604020202020204" pitchFamily="34" charset="0"/>
                <a:cs typeface="Arial" panose="020B0604020202020204" pitchFamily="34" charset="0"/>
              </a:rPr>
              <a:t>Prof. Dr. Manfred Helmus</a:t>
            </a:r>
          </a:p>
        </p:txBody>
      </p:sp>
      <p:sp>
        <p:nvSpPr>
          <p:cNvPr id="15" name="Textfeld 14"/>
          <p:cNvSpPr txBox="1">
            <a:spLocks noChangeArrowheads="1"/>
          </p:cNvSpPr>
          <p:nvPr/>
        </p:nvSpPr>
        <p:spPr bwMode="auto">
          <a:xfrm>
            <a:off x="119336" y="6164288"/>
            <a:ext cx="3024336" cy="683264"/>
          </a:xfrm>
          <a:prstGeom prst="rect">
            <a:avLst/>
          </a:prstGeom>
          <a:noFill/>
          <a:ln w="9525">
            <a:noFill/>
            <a:miter lim="800000"/>
            <a:headEnd/>
            <a:tailEnd/>
          </a:ln>
        </p:spPr>
        <p:txBody>
          <a:bodyPr wrap="square">
            <a:spAutoFit/>
          </a:bodyPr>
          <a:lstStyle/>
          <a:p>
            <a:pPr>
              <a:lnSpc>
                <a:spcPct val="120000"/>
              </a:lnSpc>
            </a:pPr>
            <a:r>
              <a:rPr lang="de-DE" sz="1600" b="1" dirty="0">
                <a:latin typeface="Arial" panose="020B0604020202020204" pitchFamily="34" charset="0"/>
                <a:cs typeface="Arial" panose="020B0604020202020204" pitchFamily="34" charset="0"/>
              </a:rPr>
              <a:t>Kompetenzen erweitern.</a:t>
            </a:r>
          </a:p>
          <a:p>
            <a:pPr>
              <a:lnSpc>
                <a:spcPct val="120000"/>
              </a:lnSpc>
            </a:pPr>
            <a:r>
              <a:rPr lang="de-DE" sz="1600" b="1" dirty="0">
                <a:latin typeface="Arial" panose="020B0604020202020204" pitchFamily="34" charset="0"/>
                <a:cs typeface="Arial" panose="020B0604020202020204" pitchFamily="34" charset="0"/>
              </a:rPr>
              <a:t>Berufsbegleitend studieren.</a:t>
            </a:r>
          </a:p>
        </p:txBody>
      </p:sp>
      <p:pic>
        <p:nvPicPr>
          <p:cNvPr id="14" name="Grafik 13">
            <a:extLst>
              <a:ext uri="{FF2B5EF4-FFF2-40B4-BE49-F238E27FC236}">
                <a16:creationId xmlns:a16="http://schemas.microsoft.com/office/drawing/2014/main" id="{DEEE4C76-27EB-4E7D-9E52-E8C1BED712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053" r="3916" b="20480"/>
          <a:stretch/>
        </p:blipFill>
        <p:spPr>
          <a:xfrm>
            <a:off x="5320" y="0"/>
            <a:ext cx="12276000" cy="6948000"/>
          </a:xfrm>
          <a:prstGeom prst="rect">
            <a:avLst/>
          </a:prstGeom>
        </p:spPr>
      </p:pic>
      <p:sp>
        <p:nvSpPr>
          <p:cNvPr id="16" name="Text Box 10">
            <a:extLst>
              <a:ext uri="{FF2B5EF4-FFF2-40B4-BE49-F238E27FC236}">
                <a16:creationId xmlns:a16="http://schemas.microsoft.com/office/drawing/2014/main" id="{76369FCA-6AFD-4616-A83C-D91226267775}"/>
              </a:ext>
            </a:extLst>
          </p:cNvPr>
          <p:cNvSpPr txBox="1">
            <a:spLocks noChangeArrowheads="1"/>
          </p:cNvSpPr>
          <p:nvPr/>
        </p:nvSpPr>
        <p:spPr bwMode="auto">
          <a:xfrm>
            <a:off x="647742" y="407095"/>
            <a:ext cx="8330256" cy="1077218"/>
          </a:xfrm>
          <a:prstGeom prst="rect">
            <a:avLst/>
          </a:prstGeom>
          <a:noFill/>
          <a:ln w="9525">
            <a:noFill/>
            <a:miter lim="800000"/>
            <a:headEnd/>
            <a:tailEnd/>
          </a:ln>
        </p:spPr>
        <p:txBody>
          <a:bodyPr wrap="square">
            <a:spAutoFit/>
          </a:bodyPr>
          <a:lstStyle/>
          <a:p>
            <a:pPr algn="l">
              <a:spcBef>
                <a:spcPts val="0"/>
              </a:spcBef>
            </a:pPr>
            <a:r>
              <a:rPr lang="de-DE" sz="3200" dirty="0">
                <a:latin typeface="+mn-lt"/>
              </a:rPr>
              <a:t>KARRIERE IN DER BAU- UND IMMOBILIENWIRTSCHAFT</a:t>
            </a:r>
          </a:p>
        </p:txBody>
      </p:sp>
      <p:sp>
        <p:nvSpPr>
          <p:cNvPr id="17" name="Text Box 10">
            <a:extLst>
              <a:ext uri="{FF2B5EF4-FFF2-40B4-BE49-F238E27FC236}">
                <a16:creationId xmlns:a16="http://schemas.microsoft.com/office/drawing/2014/main" id="{1A132DC1-6DD1-4D25-901F-BA40B36C5476}"/>
              </a:ext>
            </a:extLst>
          </p:cNvPr>
          <p:cNvSpPr txBox="1">
            <a:spLocks noChangeArrowheads="1"/>
          </p:cNvSpPr>
          <p:nvPr/>
        </p:nvSpPr>
        <p:spPr bwMode="auto">
          <a:xfrm>
            <a:off x="6529275" y="1540786"/>
            <a:ext cx="4392538" cy="400110"/>
          </a:xfrm>
          <a:prstGeom prst="rect">
            <a:avLst/>
          </a:prstGeom>
          <a:noFill/>
          <a:ln w="9525">
            <a:noFill/>
            <a:miter lim="800000"/>
            <a:headEnd/>
            <a:tailEnd/>
          </a:ln>
        </p:spPr>
        <p:txBody>
          <a:bodyPr wrap="square">
            <a:spAutoFit/>
          </a:bodyPr>
          <a:lstStyle/>
          <a:p>
            <a:pPr algn="l">
              <a:spcBef>
                <a:spcPts val="0"/>
              </a:spcBef>
            </a:pPr>
            <a:r>
              <a:rPr lang="de-DE" sz="2000" dirty="0"/>
              <a:t>Mehr Kompetenz durch Job + Master</a:t>
            </a:r>
          </a:p>
        </p:txBody>
      </p:sp>
      <p:sp>
        <p:nvSpPr>
          <p:cNvPr id="18" name="Text Box 10">
            <a:extLst>
              <a:ext uri="{FF2B5EF4-FFF2-40B4-BE49-F238E27FC236}">
                <a16:creationId xmlns:a16="http://schemas.microsoft.com/office/drawing/2014/main" id="{82CA02B6-5B49-49CD-9E24-E8579D50FE92}"/>
              </a:ext>
            </a:extLst>
          </p:cNvPr>
          <p:cNvSpPr txBox="1">
            <a:spLocks noChangeArrowheads="1"/>
          </p:cNvSpPr>
          <p:nvPr/>
        </p:nvSpPr>
        <p:spPr bwMode="auto">
          <a:xfrm>
            <a:off x="623888" y="5194778"/>
            <a:ext cx="6913561" cy="338554"/>
          </a:xfrm>
          <a:prstGeom prst="rect">
            <a:avLst/>
          </a:prstGeom>
          <a:noFill/>
          <a:ln w="9525">
            <a:noFill/>
            <a:miter lim="800000"/>
            <a:headEnd/>
            <a:tailEnd/>
          </a:ln>
        </p:spPr>
        <p:txBody>
          <a:bodyPr wrap="square">
            <a:spAutoFit/>
          </a:bodyPr>
          <a:lstStyle/>
          <a:p>
            <a:pPr algn="l">
              <a:spcBef>
                <a:spcPts val="0"/>
              </a:spcBef>
            </a:pPr>
            <a:r>
              <a:rPr lang="de-DE" sz="1600" dirty="0">
                <a:solidFill>
                  <a:schemeClr val="bg1"/>
                </a:solidFill>
                <a:latin typeface="+mn-lt"/>
              </a:rPr>
              <a:t>Online Karrieretag der Bauwirtschaft | 09.12.2021</a:t>
            </a:r>
          </a:p>
        </p:txBody>
      </p:sp>
      <p:sp>
        <p:nvSpPr>
          <p:cNvPr id="19" name="Rechteck 18">
            <a:extLst>
              <a:ext uri="{FF2B5EF4-FFF2-40B4-BE49-F238E27FC236}">
                <a16:creationId xmlns:a16="http://schemas.microsoft.com/office/drawing/2014/main" id="{77D498C2-468B-46BB-819D-A95491A58F37}"/>
              </a:ext>
            </a:extLst>
          </p:cNvPr>
          <p:cNvSpPr/>
          <p:nvPr/>
        </p:nvSpPr>
        <p:spPr>
          <a:xfrm>
            <a:off x="263525" y="6569386"/>
            <a:ext cx="4572000" cy="215444"/>
          </a:xfrm>
          <a:prstGeom prst="rect">
            <a:avLst/>
          </a:prstGeom>
        </p:spPr>
        <p:txBody>
          <a:bodyPr>
            <a:spAutoFit/>
          </a:bodyPr>
          <a:lstStyle/>
          <a:p>
            <a:pPr algn="l"/>
            <a:r>
              <a:rPr lang="de-DE" sz="800" dirty="0">
                <a:solidFill>
                  <a:schemeClr val="bg1"/>
                </a:solidFill>
              </a:rPr>
              <a:t>Gebäude HC </a:t>
            </a:r>
            <a:r>
              <a:rPr lang="de-DE" sz="800" dirty="0" err="1">
                <a:solidFill>
                  <a:schemeClr val="bg1"/>
                </a:solidFill>
              </a:rPr>
              <a:t>by</a:t>
            </a:r>
            <a:r>
              <a:rPr lang="de-DE" sz="800" dirty="0">
                <a:solidFill>
                  <a:schemeClr val="bg1"/>
                </a:solidFill>
              </a:rPr>
              <a:t> Andreas </a:t>
            </a:r>
            <a:r>
              <a:rPr lang="de-DE" sz="800" dirty="0" err="1">
                <a:solidFill>
                  <a:schemeClr val="bg1"/>
                </a:solidFill>
              </a:rPr>
              <a:t>Horsky</a:t>
            </a:r>
            <a:endParaRPr lang="de-DE" sz="800" dirty="0">
              <a:solidFill>
                <a:schemeClr val="bg1"/>
              </a:solidFill>
            </a:endParaRPr>
          </a:p>
        </p:txBody>
      </p:sp>
    </p:spTree>
    <p:extLst>
      <p:ext uri="{BB962C8B-B14F-4D97-AF65-F5344CB8AC3E}">
        <p14:creationId xmlns:p14="http://schemas.microsoft.com/office/powerpoint/2010/main" val="958321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1"/>
          <p:cNvSpPr txBox="1">
            <a:spLocks/>
          </p:cNvSpPr>
          <p:nvPr/>
        </p:nvSpPr>
        <p:spPr>
          <a:xfrm>
            <a:off x="863601" y="2181507"/>
            <a:ext cx="10933112" cy="749300"/>
          </a:xfrm>
          <a:prstGeom prst="rect">
            <a:avLst/>
          </a:prstGeom>
        </p:spPr>
        <p:txBody>
          <a:bodyPr vert="horz" lIns="0" tIns="0" rIns="0" bIns="0" rtlCol="0">
            <a:noAutofit/>
          </a:bodyPr>
          <a:lstStyle>
            <a:lvl1pPr marL="180000" marR="0" indent="-180000" algn="l" defTabSz="1201391" rtl="0" eaLnBrk="1" fontAlgn="auto" latinLnBrk="0" hangingPunct="1">
              <a:lnSpc>
                <a:spcPct val="100000"/>
              </a:lnSpc>
              <a:spcBef>
                <a:spcPts val="1200"/>
              </a:spcBef>
              <a:spcAft>
                <a:spcPts val="0"/>
              </a:spcAft>
              <a:buClr>
                <a:schemeClr val="tx2"/>
              </a:buClr>
              <a:buSzTx/>
              <a:buFont typeface="Wingdings" pitchFamily="2" charset="2"/>
              <a:buChar char="§"/>
              <a:tabLst/>
              <a:defRPr sz="1800" kern="1200">
                <a:solidFill>
                  <a:schemeClr val="tx1"/>
                </a:solidFill>
                <a:latin typeface="Arial" panose="020B0604020202020204" pitchFamily="34" charset="0"/>
                <a:ea typeface="+mn-ea"/>
                <a:cs typeface="Arial" panose="020B0604020202020204" pitchFamily="34" charset="0"/>
              </a:defRPr>
            </a:lvl1pPr>
            <a:lvl2pPr marL="360000" marR="0" indent="-180000" algn="l" defTabSz="1201391" rtl="0" eaLnBrk="1" fontAlgn="auto" latinLnBrk="0" hangingPunct="1">
              <a:lnSpc>
                <a:spcPct val="100000"/>
              </a:lnSpc>
              <a:spcBef>
                <a:spcPts val="600"/>
              </a:spcBef>
              <a:spcAft>
                <a:spcPts val="0"/>
              </a:spcAft>
              <a:buClr>
                <a:schemeClr val="tx2"/>
              </a:buClr>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540000" marR="0" indent="-180000" algn="l" defTabSz="1201391" rtl="0" eaLnBrk="1" fontAlgn="auto" latinLnBrk="0" hangingPunct="1">
              <a:lnSpc>
                <a:spcPct val="100000"/>
              </a:lnSpc>
              <a:spcBef>
                <a:spcPts val="600"/>
              </a:spcBef>
              <a:spcAft>
                <a:spcPts val="0"/>
              </a:spcAft>
              <a:buClr>
                <a:schemeClr val="tx2"/>
              </a:buClr>
              <a:buSzTx/>
              <a:buFont typeface="Arial"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944844" marR="0" indent="-241947"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Arial" panose="020B0604020202020204" pitchFamily="34" charset="0"/>
                <a:ea typeface="+mn-ea"/>
                <a:cs typeface="Arial" panose="020B0604020202020204" pitchFamily="34" charset="0"/>
              </a:defRPr>
            </a:lvl4pPr>
            <a:lvl5pPr marL="944843" marR="0" indent="0" algn="l" defTabSz="1176362" rtl="0" eaLnBrk="1" fontAlgn="auto" latinLnBrk="0" hangingPunct="1">
              <a:lnSpc>
                <a:spcPct val="100000"/>
              </a:lnSpc>
              <a:spcBef>
                <a:spcPts val="1576"/>
              </a:spcBef>
              <a:spcAft>
                <a:spcPts val="0"/>
              </a:spcAft>
              <a:buClrTx/>
              <a:buSzTx/>
              <a:buFont typeface="Arial" pitchFamily="34" charset="0"/>
              <a:buNone/>
              <a:tabLst/>
              <a:defRPr sz="2637" kern="1200">
                <a:solidFill>
                  <a:schemeClr val="tx1"/>
                </a:solidFill>
                <a:latin typeface="Arial" panose="020B0604020202020204" pitchFamily="34" charset="0"/>
                <a:ea typeface="+mn-ea"/>
                <a:cs typeface="Arial" panose="020B0604020202020204" pitchFamily="34" charset="0"/>
              </a:defRPr>
            </a:lvl5pPr>
            <a:lvl6pPr marL="1414137" marR="0" indent="-237776"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mn-lt"/>
                <a:ea typeface="+mn-ea"/>
                <a:cs typeface="+mn-cs"/>
              </a:defRPr>
            </a:lvl6pPr>
            <a:lvl7pPr marL="1651912" marR="0" indent="-237776"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mn-lt"/>
                <a:ea typeface="+mn-ea"/>
                <a:cs typeface="+mn-cs"/>
              </a:defRPr>
            </a:lvl7pPr>
            <a:lvl8pPr marL="1889688" marR="0" indent="-237776"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mn-lt"/>
                <a:ea typeface="+mn-ea"/>
                <a:cs typeface="+mn-cs"/>
              </a:defRPr>
            </a:lvl8pPr>
            <a:lvl9pPr marL="2127463" marR="0" indent="-237776"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mn-lt"/>
                <a:ea typeface="+mn-ea"/>
                <a:cs typeface="+mn-cs"/>
              </a:defRPr>
            </a:lvl9pPr>
          </a:lstStyle>
          <a:p>
            <a:pPr marL="0" indent="0">
              <a:buFont typeface="Wingdings" pitchFamily="2" charset="2"/>
              <a:buNone/>
            </a:pPr>
            <a:r>
              <a:rPr lang="de-DE" sz="5000" dirty="0">
                <a:solidFill>
                  <a:schemeClr val="bg1"/>
                </a:solidFill>
                <a:latin typeface="Arial Black" panose="020B0A04020102020204" pitchFamily="34" charset="0"/>
              </a:rPr>
              <a:t>UNSERE BERUFSBEGLEITENDEN MASTERSTUDIENGÄNGE</a:t>
            </a:r>
          </a:p>
        </p:txBody>
      </p:sp>
    </p:spTree>
    <p:extLst>
      <p:ext uri="{BB962C8B-B14F-4D97-AF65-F5344CB8AC3E}">
        <p14:creationId xmlns:p14="http://schemas.microsoft.com/office/powerpoint/2010/main" val="540518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feld 1"/>
          <p:cNvSpPr txBox="1">
            <a:spLocks noChangeArrowheads="1"/>
          </p:cNvSpPr>
          <p:nvPr/>
        </p:nvSpPr>
        <p:spPr bwMode="auto">
          <a:xfrm>
            <a:off x="14280740" y="116074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de-DE" sz="1800" dirty="0">
              <a:solidFill>
                <a:prstClr val="black"/>
              </a:solidFill>
            </a:endParaRPr>
          </a:p>
        </p:txBody>
      </p:sp>
      <p:pic>
        <p:nvPicPr>
          <p:cNvPr id="4" name="Grafik 3" descr="Ein Bild, das Blume, Pflanze enthält.&#10;&#10;Automatisch generierte Beschreibung">
            <a:extLst>
              <a:ext uri="{FF2B5EF4-FFF2-40B4-BE49-F238E27FC236}">
                <a16:creationId xmlns:a16="http://schemas.microsoft.com/office/drawing/2014/main" id="{21B0A11E-B517-4BCF-A279-0BBFEB47B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8605"/>
            <a:ext cx="12232105" cy="7339263"/>
          </a:xfrm>
          <a:prstGeom prst="rect">
            <a:avLst/>
          </a:prstGeom>
        </p:spPr>
      </p:pic>
      <p:sp>
        <p:nvSpPr>
          <p:cNvPr id="6" name="Titel 1">
            <a:extLst>
              <a:ext uri="{FF2B5EF4-FFF2-40B4-BE49-F238E27FC236}">
                <a16:creationId xmlns:a16="http://schemas.microsoft.com/office/drawing/2014/main" id="{FEA928C8-270F-4055-BB65-796DBD215827}"/>
              </a:ext>
            </a:extLst>
          </p:cNvPr>
          <p:cNvSpPr txBox="1">
            <a:spLocks/>
          </p:cNvSpPr>
          <p:nvPr/>
        </p:nvSpPr>
        <p:spPr>
          <a:xfrm>
            <a:off x="623888" y="561307"/>
            <a:ext cx="9766199" cy="539750"/>
          </a:xfrm>
          <a:prstGeom prst="rect">
            <a:avLst/>
          </a:prstGeom>
        </p:spPr>
        <p:txBody>
          <a:bodyPr lIns="180000" tIns="36000" rIns="36000" bIns="3600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457200">
              <a:defRPr/>
            </a:pPr>
            <a:r>
              <a:rPr lang="de-DE" sz="5000" kern="0" dirty="0">
                <a:solidFill>
                  <a:schemeClr val="accent2">
                    <a:lumMod val="50000"/>
                  </a:schemeClr>
                </a:solidFill>
                <a:latin typeface="Arial Black" panose="020B0A04020102020204" pitchFamily="34" charset="0"/>
                <a:cs typeface="Arial" panose="020B0604020202020204" pitchFamily="34" charset="0"/>
              </a:rPr>
              <a:t>NACHALTIG </a:t>
            </a:r>
          </a:p>
          <a:p>
            <a:pPr algn="l" defTabSz="457200">
              <a:defRPr/>
            </a:pPr>
            <a:r>
              <a:rPr lang="de-DE" sz="5000" kern="0" dirty="0">
                <a:solidFill>
                  <a:schemeClr val="accent2">
                    <a:lumMod val="50000"/>
                  </a:schemeClr>
                </a:solidFill>
                <a:latin typeface="Arial Black" panose="020B0A04020102020204" pitchFamily="34" charset="0"/>
                <a:cs typeface="Arial" panose="020B0604020202020204" pitchFamily="34" charset="0"/>
              </a:rPr>
              <a:t>ZUKUNFT </a:t>
            </a:r>
          </a:p>
          <a:p>
            <a:pPr algn="l" defTabSz="457200">
              <a:defRPr/>
            </a:pPr>
            <a:r>
              <a:rPr lang="de-DE" sz="5000" kern="0" dirty="0">
                <a:solidFill>
                  <a:schemeClr val="accent2">
                    <a:lumMod val="50000"/>
                  </a:schemeClr>
                </a:solidFill>
                <a:latin typeface="Arial Black" panose="020B0A04020102020204" pitchFamily="34" charset="0"/>
                <a:cs typeface="Arial" panose="020B0604020202020204" pitchFamily="34" charset="0"/>
              </a:rPr>
              <a:t>BAUEN</a:t>
            </a:r>
          </a:p>
        </p:txBody>
      </p:sp>
      <p:sp>
        <p:nvSpPr>
          <p:cNvPr id="7" name="Rectangle 5">
            <a:extLst>
              <a:ext uri="{FF2B5EF4-FFF2-40B4-BE49-F238E27FC236}">
                <a16:creationId xmlns:a16="http://schemas.microsoft.com/office/drawing/2014/main" id="{B365BA89-1CD3-4DD7-9321-EF6444B95BAE}"/>
              </a:ext>
            </a:extLst>
          </p:cNvPr>
          <p:cNvSpPr>
            <a:spLocks noChangeArrowheads="1"/>
          </p:cNvSpPr>
          <p:nvPr/>
        </p:nvSpPr>
        <p:spPr bwMode="auto">
          <a:xfrm>
            <a:off x="6360110" y="627648"/>
            <a:ext cx="5208003" cy="563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06" tIns="45053" rIns="90106" bIns="45053" numCol="1" anchor="t" anchorCtr="0" compatLnSpc="1">
            <a:prstTxWarp prst="textNoShape">
              <a:avLst/>
            </a:prstTxWarp>
            <a:spAutoFit/>
          </a:bodyPr>
          <a:lstStyle/>
          <a:p>
            <a:pPr marL="0" marR="0" lvl="0" indent="0" algn="l" defTabSz="901043" rtl="0" eaLnBrk="0" fontAlgn="base" latinLnBrk="0" hangingPunct="0">
              <a:lnSpc>
                <a:spcPct val="100000"/>
              </a:lnSpc>
              <a:spcBef>
                <a:spcPct val="0"/>
              </a:spcBef>
              <a:spcAft>
                <a:spcPct val="0"/>
              </a:spcAft>
              <a:buClrTx/>
              <a:buSzTx/>
              <a:buFontTx/>
              <a:buNone/>
              <a:tabLst/>
              <a:defRPr/>
            </a:pPr>
            <a:r>
              <a:rPr lang="de-DE" sz="2000" b="0" i="0" dirty="0">
                <a:solidFill>
                  <a:srgbClr val="333333"/>
                </a:solidFill>
                <a:effectLst/>
              </a:rPr>
              <a:t>Bereits heute ist der globale ökologische Fußabdruck der Menschheit größer, als es die verfügbaren Ressourcen der Erde dauerhaft verkraften. </a:t>
            </a:r>
          </a:p>
          <a:p>
            <a:pPr marL="0" marR="0" lvl="0" indent="0" algn="l" defTabSz="901043" rtl="0" eaLnBrk="0" fontAlgn="base" latinLnBrk="0" hangingPunct="0">
              <a:lnSpc>
                <a:spcPct val="100000"/>
              </a:lnSpc>
              <a:spcBef>
                <a:spcPct val="0"/>
              </a:spcBef>
              <a:spcAft>
                <a:spcPct val="0"/>
              </a:spcAft>
              <a:buClrTx/>
              <a:buSzTx/>
              <a:buFontTx/>
              <a:buNone/>
              <a:tabLst/>
              <a:defRPr/>
            </a:pPr>
            <a:endParaRPr lang="de-DE" sz="2000" dirty="0">
              <a:solidFill>
                <a:srgbClr val="333333"/>
              </a:solidFill>
            </a:endParaRPr>
          </a:p>
          <a:p>
            <a:pPr marL="0" marR="0" lvl="0" indent="0" algn="l" defTabSz="901043" rtl="0" eaLnBrk="0" fontAlgn="base" latinLnBrk="0" hangingPunct="0">
              <a:lnSpc>
                <a:spcPct val="100000"/>
              </a:lnSpc>
              <a:spcBef>
                <a:spcPct val="0"/>
              </a:spcBef>
              <a:spcAft>
                <a:spcPct val="0"/>
              </a:spcAft>
              <a:buClrTx/>
              <a:buSzTx/>
              <a:buFontTx/>
              <a:buNone/>
              <a:tabLst/>
              <a:defRPr/>
            </a:pPr>
            <a:r>
              <a:rPr lang="de-DE" sz="2000" b="0" i="0" dirty="0">
                <a:solidFill>
                  <a:srgbClr val="333333"/>
                </a:solidFill>
                <a:effectLst/>
              </a:rPr>
              <a:t>Das Bauwesen ist ein ressourcenintensiver Wirtschaftszweig. Allein in Deutschland werden jährlich 517 Millionen Tonnen mineralischer Rohstoffe verbaut. Das entspricht ca. 90 Prozent der gesamten inländischen Entnahme.</a:t>
            </a:r>
          </a:p>
          <a:p>
            <a:pPr marL="0" marR="0" lvl="0" indent="0" algn="l" defTabSz="901043" rtl="0" eaLnBrk="0" fontAlgn="base" latinLnBrk="0" hangingPunct="0">
              <a:lnSpc>
                <a:spcPct val="100000"/>
              </a:lnSpc>
              <a:spcBef>
                <a:spcPct val="0"/>
              </a:spcBef>
              <a:spcAft>
                <a:spcPct val="0"/>
              </a:spcAft>
              <a:buClrTx/>
              <a:buSzTx/>
              <a:buFontTx/>
              <a:buNone/>
              <a:tabLst/>
              <a:defRPr/>
            </a:pPr>
            <a:endParaRPr lang="de-DE" sz="2000" dirty="0">
              <a:solidFill>
                <a:srgbClr val="333333"/>
              </a:solidFill>
            </a:endParaRPr>
          </a:p>
          <a:p>
            <a:pPr marL="0" marR="0" lvl="0" indent="0" algn="l" defTabSz="901043" rtl="0" eaLnBrk="0" fontAlgn="base" latinLnBrk="0" hangingPunct="0">
              <a:lnSpc>
                <a:spcPct val="100000"/>
              </a:lnSpc>
              <a:spcBef>
                <a:spcPct val="0"/>
              </a:spcBef>
              <a:spcAft>
                <a:spcPct val="0"/>
              </a:spcAft>
              <a:buClrTx/>
              <a:buSzTx/>
              <a:buFontTx/>
              <a:buNone/>
              <a:tabLst/>
              <a:defRPr/>
            </a:pPr>
            <a:r>
              <a:rPr lang="de-DE" sz="2000" b="0" i="0" dirty="0">
                <a:solidFill>
                  <a:srgbClr val="333333"/>
                </a:solidFill>
                <a:effectLst/>
              </a:rPr>
              <a:t>Von Baustahl bis Zement – das Umweltbundesamt beziffert das im deutschen Gebäudebestand verbaute Material auf 15 Milliarden Tonnen. Wertvolle Rohstoffe, denn Sand und andere Rohstoffe wie bspw. Kupfer werden bereits knapp.</a:t>
            </a:r>
            <a:endParaRPr kumimoji="0" lang="en-US" sz="1600" b="0" i="0" u="none" strike="noStrike" kern="0" cap="none" spc="0" normalizeH="0" baseline="0" noProof="0" dirty="0">
              <a:ln>
                <a:noFill/>
              </a:ln>
              <a:effectLst/>
              <a:uLnTx/>
              <a:uFillTx/>
              <a:cs typeface="Arial" panose="020B0604020202020204" pitchFamily="34" charset="0"/>
            </a:endParaRPr>
          </a:p>
        </p:txBody>
      </p:sp>
      <p:sp>
        <p:nvSpPr>
          <p:cNvPr id="8" name="Textfeld 7">
            <a:extLst>
              <a:ext uri="{FF2B5EF4-FFF2-40B4-BE49-F238E27FC236}">
                <a16:creationId xmlns:a16="http://schemas.microsoft.com/office/drawing/2014/main" id="{F1BEDCE7-4BB7-41A2-9B68-04CE95BEEF98}"/>
              </a:ext>
            </a:extLst>
          </p:cNvPr>
          <p:cNvSpPr txBox="1"/>
          <p:nvPr/>
        </p:nvSpPr>
        <p:spPr>
          <a:xfrm>
            <a:off x="10430857" y="6126034"/>
            <a:ext cx="1741216" cy="830997"/>
          </a:xfrm>
          <a:prstGeom prst="rect">
            <a:avLst/>
          </a:prstGeom>
          <a:noFill/>
        </p:spPr>
        <p:txBody>
          <a:bodyPr wrap="square" rtlCol="0">
            <a:spAutoFit/>
          </a:bodyPr>
          <a:lstStyle/>
          <a:p>
            <a:pPr algn="r"/>
            <a:fld id="{7DC20CFD-3477-4CE9-84F8-C48EE40F3840}" type="slidenum">
              <a:rPr lang="de-DE" sz="4800" b="1" smtClean="0">
                <a:solidFill>
                  <a:srgbClr val="89BA17"/>
                </a:solidFill>
                <a:latin typeface="Arial Black" panose="020B0A04020102020204" pitchFamily="34" charset="0"/>
                <a:cs typeface="Arial"/>
              </a:rPr>
              <a:pPr algn="r"/>
              <a:t>11</a:t>
            </a:fld>
            <a:endParaRPr lang="de-DE" sz="4800" dirty="0">
              <a:solidFill>
                <a:srgbClr val="89BA17"/>
              </a:solidFill>
              <a:latin typeface="Arial Black" panose="020B0A04020102020204" pitchFamily="34" charset="0"/>
              <a:cs typeface="Arial"/>
            </a:endParaRPr>
          </a:p>
        </p:txBody>
      </p:sp>
      <p:sp>
        <p:nvSpPr>
          <p:cNvPr id="9" name="Text Box 10"/>
          <p:cNvSpPr txBox="1">
            <a:spLocks noChangeArrowheads="1"/>
          </p:cNvSpPr>
          <p:nvPr/>
        </p:nvSpPr>
        <p:spPr bwMode="auto">
          <a:xfrm rot="20876827">
            <a:off x="8300356" y="3272391"/>
            <a:ext cx="4261000" cy="1510771"/>
          </a:xfrm>
          <a:prstGeom prst="rect">
            <a:avLst/>
          </a:prstGeom>
          <a:solidFill>
            <a:srgbClr val="85004B"/>
          </a:solidFill>
          <a:ln w="25400" cap="flat" cmpd="sng" algn="ctr">
            <a:solidFill>
              <a:srgbClr val="85004B"/>
            </a:solidFill>
            <a:prstDash val="solid"/>
            <a:headEnd/>
            <a:tailEnd/>
          </a:ln>
          <a:effectLst/>
        </p:spPr>
        <p:txBody>
          <a:bodyPr wrap="square" lIns="108000" tIns="108000" rIns="432000" bIns="108000">
            <a:spAutoFit/>
          </a:bodyPr>
          <a:lstStyle/>
          <a:p>
            <a:pPr algn="ctr">
              <a:defRPr/>
            </a:pPr>
            <a:r>
              <a:rPr lang="de-DE" sz="2800" kern="0" dirty="0">
                <a:solidFill>
                  <a:srgbClr val="FFFFFF"/>
                </a:solidFill>
                <a:latin typeface="Arial"/>
              </a:rPr>
              <a:t>JETZT BEWERBEN</a:t>
            </a:r>
          </a:p>
          <a:p>
            <a:pPr algn="ctr">
              <a:defRPr/>
            </a:pPr>
            <a:r>
              <a:rPr lang="de-DE" sz="2800" kern="0" dirty="0">
                <a:solidFill>
                  <a:srgbClr val="FFFFFF"/>
                </a:solidFill>
                <a:latin typeface="Arial"/>
              </a:rPr>
              <a:t>Studienstart</a:t>
            </a:r>
          </a:p>
          <a:p>
            <a:pPr algn="ctr">
              <a:defRPr/>
            </a:pPr>
            <a:r>
              <a:rPr lang="de-DE" sz="2800" kern="0" dirty="0">
                <a:solidFill>
                  <a:srgbClr val="FFFFFF"/>
                </a:solidFill>
                <a:latin typeface="Arial"/>
              </a:rPr>
              <a:t>Oktober 2022</a:t>
            </a:r>
          </a:p>
        </p:txBody>
      </p:sp>
    </p:spTree>
    <p:extLst>
      <p:ext uri="{BB962C8B-B14F-4D97-AF65-F5344CB8AC3E}">
        <p14:creationId xmlns:p14="http://schemas.microsoft.com/office/powerpoint/2010/main" val="171847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73937A0-4AF1-4FD1-AF26-52075D92E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197" y="1548856"/>
            <a:ext cx="6516759" cy="3060000"/>
          </a:xfrm>
          <a:prstGeom prst="rect">
            <a:avLst/>
          </a:prstGeom>
        </p:spPr>
      </p:pic>
      <p:sp>
        <p:nvSpPr>
          <p:cNvPr id="10" name="Textfeld 9">
            <a:extLst>
              <a:ext uri="{FF2B5EF4-FFF2-40B4-BE49-F238E27FC236}">
                <a16:creationId xmlns:a16="http://schemas.microsoft.com/office/drawing/2014/main" id="{41B26743-B8FC-47B9-BEC0-044686DEA6DA}"/>
              </a:ext>
            </a:extLst>
          </p:cNvPr>
          <p:cNvSpPr txBox="1"/>
          <p:nvPr/>
        </p:nvSpPr>
        <p:spPr>
          <a:xfrm>
            <a:off x="316223" y="4893532"/>
            <a:ext cx="3681042" cy="1776512"/>
          </a:xfrm>
          <a:prstGeom prst="rect">
            <a:avLst/>
          </a:prstGeom>
          <a:noFill/>
        </p:spPr>
        <p:txBody>
          <a:bodyPr wrap="square">
            <a:spAutoFit/>
          </a:bodyPr>
          <a:lstStyle/>
          <a:p>
            <a:r>
              <a:rPr lang="de-DE" sz="1300" dirty="0">
                <a:latin typeface="Montserrat" panose="00000500000000000000" pitchFamily="2" charset="0"/>
              </a:rPr>
              <a:t>STUDIENSTART</a:t>
            </a:r>
            <a:br>
              <a:rPr lang="de-DE" sz="1200" dirty="0">
                <a:latin typeface="Montserrat" panose="00000500000000000000" pitchFamily="2" charset="0"/>
              </a:rPr>
            </a:br>
            <a:r>
              <a:rPr lang="de-DE" sz="1200" dirty="0">
                <a:latin typeface="Montserrat" panose="00000500000000000000" pitchFamily="2" charset="0"/>
              </a:rPr>
              <a:t>Jeweils im Oktober</a:t>
            </a:r>
          </a:p>
          <a:p>
            <a:endParaRPr lang="de-DE" sz="1200" dirty="0">
              <a:latin typeface="Montserrat" panose="00000500000000000000" pitchFamily="2" charset="0"/>
            </a:endParaRPr>
          </a:p>
          <a:p>
            <a:r>
              <a:rPr lang="de-DE" sz="1300" dirty="0">
                <a:latin typeface="Montserrat" panose="00000500000000000000" pitchFamily="2" charset="0"/>
              </a:rPr>
              <a:t>ANMELDESCHLUSS</a:t>
            </a:r>
            <a:br>
              <a:rPr lang="de-DE" sz="1200" dirty="0">
                <a:latin typeface="Montserrat" panose="00000500000000000000" pitchFamily="2" charset="0"/>
              </a:rPr>
            </a:br>
            <a:r>
              <a:rPr lang="de-DE" sz="1200" dirty="0">
                <a:latin typeface="Montserrat" panose="00000500000000000000" pitchFamily="2" charset="0"/>
              </a:rPr>
              <a:t>Jeweils der 15. Juni vor </a:t>
            </a:r>
          </a:p>
          <a:p>
            <a:r>
              <a:rPr lang="de-DE" sz="1200" dirty="0">
                <a:latin typeface="Montserrat" panose="00000500000000000000" pitchFamily="2" charset="0"/>
              </a:rPr>
              <a:t>Studienbeginn</a:t>
            </a:r>
          </a:p>
          <a:p>
            <a:endParaRPr lang="de-DE" sz="1200" dirty="0">
              <a:latin typeface="Montserrat" panose="00000500000000000000" pitchFamily="2" charset="0"/>
            </a:endParaRPr>
          </a:p>
          <a:p>
            <a:endParaRPr lang="de-DE" dirty="0"/>
          </a:p>
        </p:txBody>
      </p:sp>
      <p:pic>
        <p:nvPicPr>
          <p:cNvPr id="14" name="Grafik 13" descr="Ein Bild, das Text enthält.&#10;&#10;Automatisch generierte Beschreibung">
            <a:extLst>
              <a:ext uri="{FF2B5EF4-FFF2-40B4-BE49-F238E27FC236}">
                <a16:creationId xmlns:a16="http://schemas.microsoft.com/office/drawing/2014/main" id="{68E423A8-BDBA-4B18-A827-53DA55A635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6866" y="5545250"/>
            <a:ext cx="2771761" cy="900000"/>
          </a:xfrm>
          <a:prstGeom prst="rect">
            <a:avLst/>
          </a:prstGeom>
        </p:spPr>
      </p:pic>
      <p:sp>
        <p:nvSpPr>
          <p:cNvPr id="18" name="Textfeld 17">
            <a:extLst>
              <a:ext uri="{FF2B5EF4-FFF2-40B4-BE49-F238E27FC236}">
                <a16:creationId xmlns:a16="http://schemas.microsoft.com/office/drawing/2014/main" id="{D4FD421A-A5B8-4013-9CE4-B8C9C288D926}"/>
              </a:ext>
            </a:extLst>
          </p:cNvPr>
          <p:cNvSpPr txBox="1"/>
          <p:nvPr/>
        </p:nvSpPr>
        <p:spPr>
          <a:xfrm>
            <a:off x="7108480" y="1464632"/>
            <a:ext cx="4710147" cy="4955203"/>
          </a:xfrm>
          <a:prstGeom prst="rect">
            <a:avLst/>
          </a:prstGeom>
          <a:noFill/>
        </p:spPr>
        <p:txBody>
          <a:bodyPr wrap="square">
            <a:spAutoFit/>
          </a:bodyPr>
          <a:lstStyle/>
          <a:p>
            <a:r>
              <a:rPr lang="de-DE" sz="1300" dirty="0">
                <a:latin typeface="Montserrat" panose="00000500000000000000" pitchFamily="2" charset="0"/>
              </a:rPr>
              <a:t>ZIELGRUPPE</a:t>
            </a:r>
            <a:br>
              <a:rPr lang="de-DE" sz="1200" dirty="0">
                <a:latin typeface="Montserrat" panose="00000500000000000000" pitchFamily="2" charset="0"/>
              </a:rPr>
            </a:br>
            <a:r>
              <a:rPr lang="de-DE" sz="1200" dirty="0">
                <a:latin typeface="Montserrat" panose="00000500000000000000" pitchFamily="2" charset="0"/>
              </a:rPr>
              <a:t>Absolvent*innen der Fachrichtungen Architektur, Bauingenieurwesen, Gebäude- und Energietechnik, Umwelt- oder Wirtschaftsingenieurwesen mit baufachlichem Hintergrund oder verwandten Fachrichtungen</a:t>
            </a:r>
          </a:p>
          <a:p>
            <a:endParaRPr lang="de-DE" sz="1200" dirty="0">
              <a:latin typeface="Montserrat" panose="00000500000000000000" pitchFamily="2" charset="0"/>
            </a:endParaRPr>
          </a:p>
          <a:p>
            <a:r>
              <a:rPr lang="de-DE" sz="1300" dirty="0">
                <a:latin typeface="Montserrat" panose="00000500000000000000" pitchFamily="2" charset="0"/>
              </a:rPr>
              <a:t>STUDIENZIEL</a:t>
            </a:r>
            <a:br>
              <a:rPr lang="de-DE" sz="1200" b="0" dirty="0">
                <a:latin typeface="Montserrat" panose="00000500000000000000" pitchFamily="2" charset="0"/>
              </a:rPr>
            </a:br>
            <a:r>
              <a:rPr lang="de-DE" sz="1200" b="0" dirty="0">
                <a:latin typeface="Montserrat" panose="00000500000000000000" pitchFamily="2" charset="0"/>
              </a:rPr>
              <a:t>Ausbildung von Nachhaltigkeitsexpert*innen, die den Transformationsprozess von einer </a:t>
            </a:r>
          </a:p>
          <a:p>
            <a:r>
              <a:rPr lang="de-DE" sz="1200" b="0" dirty="0">
                <a:latin typeface="Montserrat" panose="00000500000000000000" pitchFamily="2" charset="0"/>
              </a:rPr>
              <a:t>ressourcenintensiven </a:t>
            </a:r>
          </a:p>
          <a:p>
            <a:r>
              <a:rPr lang="de-DE" sz="1200" b="0" dirty="0">
                <a:latin typeface="Montserrat" panose="00000500000000000000" pitchFamily="2" charset="0"/>
              </a:rPr>
              <a:t>Bauwirtschaft hin zu einer </a:t>
            </a:r>
          </a:p>
          <a:p>
            <a:r>
              <a:rPr lang="de-DE" sz="1200" b="0" dirty="0">
                <a:latin typeface="Montserrat" panose="00000500000000000000" pitchFamily="2" charset="0"/>
              </a:rPr>
              <a:t>nachhaltigen Kreislaufwirtschaft </a:t>
            </a:r>
          </a:p>
          <a:p>
            <a:r>
              <a:rPr lang="de-DE" sz="1200" b="0" dirty="0">
                <a:latin typeface="Montserrat" panose="00000500000000000000" pitchFamily="2" charset="0"/>
              </a:rPr>
              <a:t>im Bauwesen mitgestalten </a:t>
            </a:r>
          </a:p>
          <a:p>
            <a:r>
              <a:rPr lang="de-DE" sz="1200" b="0" dirty="0">
                <a:latin typeface="Montserrat" panose="00000500000000000000" pitchFamily="2" charset="0"/>
              </a:rPr>
              <a:t>und weiterentwickeln </a:t>
            </a:r>
          </a:p>
          <a:p>
            <a:r>
              <a:rPr lang="de-DE" sz="1200" b="0" dirty="0">
                <a:latin typeface="Montserrat" panose="00000500000000000000" pitchFamily="2" charset="0"/>
              </a:rPr>
              <a:t>können</a:t>
            </a:r>
          </a:p>
          <a:p>
            <a:endParaRPr lang="de-DE" sz="1200" dirty="0">
              <a:latin typeface="Montserrat" panose="00000500000000000000" pitchFamily="2" charset="0"/>
            </a:endParaRPr>
          </a:p>
          <a:p>
            <a:r>
              <a:rPr lang="de-DE" sz="1300" dirty="0">
                <a:effectLst/>
                <a:latin typeface="Montserrat" panose="00000500000000000000" pitchFamily="2" charset="0"/>
                <a:ea typeface="Calibri" panose="020F0502020204030204" pitchFamily="34" charset="0"/>
              </a:rPr>
              <a:t>PROF. ANNETTE HILLEBRANDT</a:t>
            </a:r>
          </a:p>
          <a:p>
            <a:r>
              <a:rPr lang="de-DE" sz="1300" dirty="0">
                <a:latin typeface="Montserrat" panose="00000500000000000000" pitchFamily="2" charset="0"/>
                <a:ea typeface="Calibri" panose="020F0502020204030204" pitchFamily="34" charset="0"/>
              </a:rPr>
              <a:t>PROF. ANJA ROSEN</a:t>
            </a:r>
          </a:p>
          <a:p>
            <a:r>
              <a:rPr lang="de-DE" sz="1200" dirty="0">
                <a:effectLst/>
                <a:latin typeface="Montserrat" panose="00000500000000000000" pitchFamily="2" charset="0"/>
                <a:ea typeface="Calibri" panose="020F0502020204030204" pitchFamily="34" charset="0"/>
              </a:rPr>
              <a:t>Studiengangleiterinnen</a:t>
            </a:r>
          </a:p>
          <a:p>
            <a:endParaRPr lang="de-DE" sz="1200" dirty="0">
              <a:latin typeface="Montserrat" panose="00000500000000000000" pitchFamily="2" charset="0"/>
              <a:ea typeface="Calibri" panose="020F0502020204030204" pitchFamily="34" charset="0"/>
            </a:endParaRPr>
          </a:p>
          <a:p>
            <a:r>
              <a:rPr lang="de-DE" sz="1200" dirty="0">
                <a:latin typeface="Montserrat" panose="00000500000000000000" pitchFamily="2" charset="0"/>
              </a:rPr>
              <a:t>WEITERE INFOS</a:t>
            </a:r>
          </a:p>
          <a:p>
            <a:r>
              <a:rPr lang="de-DE" sz="1200" dirty="0">
                <a:latin typeface="Montserrat" panose="00000500000000000000" pitchFamily="2" charset="0"/>
              </a:rPr>
              <a:t>www.s-um.de </a:t>
            </a:r>
          </a:p>
          <a:p>
            <a:endParaRPr lang="de-DE" sz="1200" dirty="0">
              <a:effectLst/>
              <a:latin typeface="Montserrat" panose="00000500000000000000" pitchFamily="2" charset="0"/>
              <a:ea typeface="Calibri" panose="020F0502020204030204" pitchFamily="34" charset="0"/>
            </a:endParaRPr>
          </a:p>
          <a:p>
            <a:endParaRPr lang="de-DE" sz="1200" dirty="0">
              <a:latin typeface="Montserrat" panose="00000500000000000000" pitchFamily="2" charset="0"/>
              <a:ea typeface="Calibri" panose="020F0502020204030204" pitchFamily="34" charset="0"/>
            </a:endParaRPr>
          </a:p>
          <a:p>
            <a:endParaRPr lang="de-DE" sz="1200" dirty="0">
              <a:latin typeface="Montserrat" panose="00000500000000000000" pitchFamily="2" charset="0"/>
            </a:endParaRPr>
          </a:p>
        </p:txBody>
      </p:sp>
      <p:sp>
        <p:nvSpPr>
          <p:cNvPr id="6" name="Textfeld 5">
            <a:extLst>
              <a:ext uri="{FF2B5EF4-FFF2-40B4-BE49-F238E27FC236}">
                <a16:creationId xmlns:a16="http://schemas.microsoft.com/office/drawing/2014/main" id="{5CF91E69-607F-44E2-A49A-B3A8ED486FEF}"/>
              </a:ext>
            </a:extLst>
          </p:cNvPr>
          <p:cNvSpPr txBox="1"/>
          <p:nvPr/>
        </p:nvSpPr>
        <p:spPr>
          <a:xfrm>
            <a:off x="0" y="128765"/>
            <a:ext cx="12192000" cy="864000"/>
          </a:xfrm>
          <a:prstGeom prst="rect">
            <a:avLst/>
          </a:prstGeom>
          <a:solidFill>
            <a:srgbClr val="9FAEC1"/>
          </a:solidFill>
          <a:ln>
            <a:noFill/>
          </a:ln>
        </p:spPr>
        <p:txBody>
          <a:bodyPr wrap="square" rtlCol="0">
            <a:spAutoFit/>
          </a:bodyPr>
          <a:lstStyle/>
          <a:p>
            <a:endParaRPr lang="de-DE" dirty="0">
              <a:solidFill>
                <a:schemeClr val="bg1"/>
              </a:solidFill>
              <a:latin typeface="Montserrat" panose="00000500000000000000" pitchFamily="2" charset="0"/>
            </a:endParaRPr>
          </a:p>
        </p:txBody>
      </p:sp>
      <p:sp>
        <p:nvSpPr>
          <p:cNvPr id="7" name="Sprechblase: rechteckig mit abgerundeten Ecken 6">
            <a:extLst>
              <a:ext uri="{FF2B5EF4-FFF2-40B4-BE49-F238E27FC236}">
                <a16:creationId xmlns:a16="http://schemas.microsoft.com/office/drawing/2014/main" id="{B507DD64-1A17-46BA-9898-B59E7D048FE1}"/>
              </a:ext>
            </a:extLst>
          </p:cNvPr>
          <p:cNvSpPr/>
          <p:nvPr/>
        </p:nvSpPr>
        <p:spPr>
          <a:xfrm>
            <a:off x="9980481" y="3527271"/>
            <a:ext cx="1956863" cy="1168006"/>
          </a:xfrm>
          <a:prstGeom prst="wedgeRoundRectCallout">
            <a:avLst>
              <a:gd name="adj1" fmla="val -50547"/>
              <a:gd name="adj2" fmla="val 79668"/>
              <a:gd name="adj3" fmla="val 16667"/>
            </a:avLst>
          </a:prstGeom>
          <a:solidFill>
            <a:srgbClr val="00999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i="1" dirty="0">
                <a:solidFill>
                  <a:schemeClr val="bg1"/>
                </a:solidFill>
                <a:latin typeface="Montserrat" panose="00000500000000000000" pitchFamily="2" charset="0"/>
                <a:ea typeface="Calibri" panose="020F0502020204030204" pitchFamily="34" charset="0"/>
              </a:rPr>
              <a:t>…</a:t>
            </a:r>
            <a:r>
              <a:rPr lang="de-DE" sz="1050" i="1" dirty="0">
                <a:solidFill>
                  <a:schemeClr val="bg1"/>
                </a:solidFill>
                <a:effectLst/>
                <a:latin typeface="Montserrat" panose="00000500000000000000" pitchFamily="2" charset="0"/>
                <a:ea typeface="Calibri" panose="020F0502020204030204" pitchFamily="34" charset="0"/>
              </a:rPr>
              <a:t>WIR MÜSSEN LERNEN, IN KREISLÄUFEN ZU DENKEN UND DAS BAUEN IM BESTAND PRIORISIEREN</a:t>
            </a:r>
            <a:r>
              <a:rPr lang="de-DE" sz="1050" i="1" dirty="0">
                <a:solidFill>
                  <a:schemeClr val="bg1"/>
                </a:solidFill>
                <a:latin typeface="Montserrat" panose="00000500000000000000" pitchFamily="2" charset="0"/>
                <a:ea typeface="Calibri" panose="020F0502020204030204" pitchFamily="34" charset="0"/>
              </a:rPr>
              <a:t>…</a:t>
            </a:r>
            <a:endParaRPr lang="de-DE" sz="1050" i="1" dirty="0">
              <a:solidFill>
                <a:schemeClr val="bg1"/>
              </a:solidFill>
            </a:endParaRPr>
          </a:p>
        </p:txBody>
      </p:sp>
      <p:sp>
        <p:nvSpPr>
          <p:cNvPr id="22" name="Textfeld 21">
            <a:extLst>
              <a:ext uri="{FF2B5EF4-FFF2-40B4-BE49-F238E27FC236}">
                <a16:creationId xmlns:a16="http://schemas.microsoft.com/office/drawing/2014/main" id="{789097FD-BB4D-4C66-A7E8-10DEA1DBEF06}"/>
              </a:ext>
            </a:extLst>
          </p:cNvPr>
          <p:cNvSpPr txBox="1"/>
          <p:nvPr/>
        </p:nvSpPr>
        <p:spPr>
          <a:xfrm>
            <a:off x="249548" y="1187460"/>
            <a:ext cx="2653689" cy="292388"/>
          </a:xfrm>
          <a:prstGeom prst="rect">
            <a:avLst/>
          </a:prstGeom>
          <a:noFill/>
        </p:spPr>
        <p:txBody>
          <a:bodyPr wrap="square">
            <a:spAutoFit/>
          </a:bodyPr>
          <a:lstStyle/>
          <a:p>
            <a:r>
              <a:rPr lang="de-DE" sz="1300" dirty="0">
                <a:latin typeface="Montserrat" panose="00000500000000000000" pitchFamily="2" charset="0"/>
              </a:rPr>
              <a:t>MODULÜBERSICHT</a:t>
            </a:r>
            <a:endParaRPr lang="de-DE" sz="1200" dirty="0">
              <a:latin typeface="Montserrat" panose="00000500000000000000" pitchFamily="2" charset="0"/>
            </a:endParaRPr>
          </a:p>
        </p:txBody>
      </p:sp>
      <p:sp>
        <p:nvSpPr>
          <p:cNvPr id="24" name="Textfeld 23">
            <a:extLst>
              <a:ext uri="{FF2B5EF4-FFF2-40B4-BE49-F238E27FC236}">
                <a16:creationId xmlns:a16="http://schemas.microsoft.com/office/drawing/2014/main" id="{76238725-2FA6-4DBB-8A49-330A6939CC79}"/>
              </a:ext>
            </a:extLst>
          </p:cNvPr>
          <p:cNvSpPr txBox="1"/>
          <p:nvPr/>
        </p:nvSpPr>
        <p:spPr>
          <a:xfrm>
            <a:off x="2538320" y="4893531"/>
            <a:ext cx="4060886" cy="1431161"/>
          </a:xfrm>
          <a:prstGeom prst="rect">
            <a:avLst/>
          </a:prstGeom>
          <a:noFill/>
        </p:spPr>
        <p:txBody>
          <a:bodyPr wrap="square">
            <a:spAutoFit/>
          </a:bodyPr>
          <a:lstStyle/>
          <a:p>
            <a:r>
              <a:rPr lang="de-DE" sz="1300" dirty="0">
                <a:latin typeface="Montserrat" panose="00000500000000000000" pitchFamily="2" charset="0"/>
              </a:rPr>
              <a:t>STUDIENDAUER</a:t>
            </a:r>
            <a:br>
              <a:rPr lang="de-DE" sz="1200" dirty="0">
                <a:latin typeface="Montserrat" panose="00000500000000000000" pitchFamily="2" charset="0"/>
              </a:rPr>
            </a:br>
            <a:r>
              <a:rPr lang="de-DE" sz="1200" dirty="0">
                <a:latin typeface="Montserrat" panose="00000500000000000000" pitchFamily="2" charset="0"/>
              </a:rPr>
              <a:t>6 Semester in 36 Monaten inkl. Masterarbeit</a:t>
            </a:r>
          </a:p>
          <a:p>
            <a:endParaRPr lang="de-DE" sz="1300" dirty="0">
              <a:latin typeface="Montserrat" panose="00000500000000000000" pitchFamily="2" charset="0"/>
            </a:endParaRPr>
          </a:p>
          <a:p>
            <a:r>
              <a:rPr lang="de-DE" sz="1300" dirty="0">
                <a:latin typeface="Montserrat" panose="00000500000000000000" pitchFamily="2" charset="0"/>
              </a:rPr>
              <a:t>LEHRMETHODEN</a:t>
            </a:r>
          </a:p>
          <a:p>
            <a:r>
              <a:rPr lang="de-DE" sz="1200" dirty="0">
                <a:latin typeface="Montserrat" panose="00000500000000000000" pitchFamily="2" charset="0"/>
              </a:rPr>
              <a:t>Vorlesungen in Präsenz und online, Studienbriefe, Übungen, Workshops, Exkursionen und Projektarbeiten</a:t>
            </a:r>
          </a:p>
        </p:txBody>
      </p:sp>
      <p:pic>
        <p:nvPicPr>
          <p:cNvPr id="25" name="Grafik 24">
            <a:extLst>
              <a:ext uri="{FF2B5EF4-FFF2-40B4-BE49-F238E27FC236}">
                <a16:creationId xmlns:a16="http://schemas.microsoft.com/office/drawing/2014/main" id="{B6D536CF-6C9E-4CE7-BE91-3DCBE31DD750}"/>
              </a:ext>
            </a:extLst>
          </p:cNvPr>
          <p:cNvPicPr>
            <a:picLocks noChangeAspect="1"/>
          </p:cNvPicPr>
          <p:nvPr/>
        </p:nvPicPr>
        <p:blipFill>
          <a:blip r:embed="rId5"/>
          <a:stretch>
            <a:fillRect/>
          </a:stretch>
        </p:blipFill>
        <p:spPr>
          <a:xfrm>
            <a:off x="10134626" y="218765"/>
            <a:ext cx="1877254" cy="684000"/>
          </a:xfrm>
          <a:prstGeom prst="rect">
            <a:avLst/>
          </a:prstGeom>
        </p:spPr>
      </p:pic>
      <p:sp>
        <p:nvSpPr>
          <p:cNvPr id="26" name="Textfeld 25">
            <a:extLst>
              <a:ext uri="{FF2B5EF4-FFF2-40B4-BE49-F238E27FC236}">
                <a16:creationId xmlns:a16="http://schemas.microsoft.com/office/drawing/2014/main" id="{BF0503CA-6810-49E1-A7A1-E7AD4AB24C61}"/>
              </a:ext>
            </a:extLst>
          </p:cNvPr>
          <p:cNvSpPr txBox="1"/>
          <p:nvPr/>
        </p:nvSpPr>
        <p:spPr>
          <a:xfrm>
            <a:off x="247650" y="218765"/>
            <a:ext cx="8910084" cy="707886"/>
          </a:xfrm>
          <a:prstGeom prst="rect">
            <a:avLst/>
          </a:prstGeom>
          <a:noFill/>
        </p:spPr>
        <p:txBody>
          <a:bodyPr wrap="square" rtlCol="0">
            <a:spAutoFit/>
          </a:bodyPr>
          <a:lstStyle/>
          <a:p>
            <a:r>
              <a:rPr lang="de-DE" sz="1600" b="1" dirty="0">
                <a:solidFill>
                  <a:schemeClr val="bg1"/>
                </a:solidFill>
                <a:latin typeface="Montserrat" panose="00000500000000000000" pitchFamily="2" charset="0"/>
              </a:rPr>
              <a:t>BERUFSBEGLEITENDER MASTERSTUDIENGANG</a:t>
            </a:r>
          </a:p>
          <a:p>
            <a:r>
              <a:rPr lang="de-DE" sz="2400" dirty="0">
                <a:solidFill>
                  <a:schemeClr val="bg1"/>
                </a:solidFill>
                <a:latin typeface="Montserrat" panose="00000500000000000000" pitchFamily="2" charset="0"/>
              </a:rPr>
              <a:t>M.Sc. Nachhaltiges und ressourcenschonendes Bauen</a:t>
            </a:r>
            <a:endParaRPr lang="de-DE" sz="2400" dirty="0"/>
          </a:p>
        </p:txBody>
      </p:sp>
    </p:spTree>
    <p:extLst>
      <p:ext uri="{BB962C8B-B14F-4D97-AF65-F5344CB8AC3E}">
        <p14:creationId xmlns:p14="http://schemas.microsoft.com/office/powerpoint/2010/main" val="13276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0" y="-2037034"/>
            <a:ext cx="12209913" cy="9356016"/>
          </a:xfrm>
          <a:prstGeom prst="rect">
            <a:avLst/>
          </a:prstGeom>
        </p:spPr>
      </p:pic>
      <p:sp>
        <p:nvSpPr>
          <p:cNvPr id="12" name="Rechteck 11"/>
          <p:cNvSpPr/>
          <p:nvPr/>
        </p:nvSpPr>
        <p:spPr>
          <a:xfrm>
            <a:off x="10482713" y="332656"/>
            <a:ext cx="1727200" cy="539751"/>
          </a:xfrm>
          <a:prstGeom prst="rect">
            <a:avLst/>
          </a:prstGeom>
          <a:solidFill>
            <a:srgbClr val="7DB423"/>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13" name="Bild 17" descr="BUW_Logo-weiss.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90665" y="394569"/>
            <a:ext cx="11461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Gerader Verbinder 15"/>
          <p:cNvCxnSpPr/>
          <p:nvPr/>
        </p:nvCxnSpPr>
        <p:spPr>
          <a:xfrm>
            <a:off x="0" y="6093296"/>
            <a:ext cx="1440000" cy="0"/>
          </a:xfrm>
          <a:prstGeom prst="line">
            <a:avLst/>
          </a:prstGeom>
          <a:ln w="22225">
            <a:solidFill>
              <a:srgbClr val="89BA17"/>
            </a:solidFill>
          </a:ln>
        </p:spPr>
        <p:style>
          <a:lnRef idx="1">
            <a:schemeClr val="dk1"/>
          </a:lnRef>
          <a:fillRef idx="0">
            <a:schemeClr val="dk1"/>
          </a:fillRef>
          <a:effectRef idx="0">
            <a:schemeClr val="dk1"/>
          </a:effectRef>
          <a:fontRef idx="minor">
            <a:schemeClr val="tx1"/>
          </a:fontRef>
        </p:style>
      </p:cxnSp>
      <p:sp>
        <p:nvSpPr>
          <p:cNvPr id="17" name="Textfeld 16"/>
          <p:cNvSpPr txBox="1"/>
          <p:nvPr/>
        </p:nvSpPr>
        <p:spPr>
          <a:xfrm>
            <a:off x="10430857" y="6126034"/>
            <a:ext cx="1741216" cy="830997"/>
          </a:xfrm>
          <a:prstGeom prst="rect">
            <a:avLst/>
          </a:prstGeom>
          <a:noFill/>
        </p:spPr>
        <p:txBody>
          <a:bodyPr wrap="square" rtlCol="0">
            <a:spAutoFit/>
          </a:bodyPr>
          <a:lstStyle/>
          <a:p>
            <a:pPr algn="r"/>
            <a:fld id="{7DC20CFD-3477-4CE9-84F8-C48EE40F3840}" type="slidenum">
              <a:rPr lang="de-DE" sz="4800" b="1" smtClean="0">
                <a:solidFill>
                  <a:srgbClr val="89BA17"/>
                </a:solidFill>
                <a:latin typeface="Arial Black" panose="020B0A04020102020204" pitchFamily="34" charset="0"/>
                <a:cs typeface="Arial"/>
              </a:rPr>
              <a:pPr algn="r"/>
              <a:t>13</a:t>
            </a:fld>
            <a:endParaRPr lang="de-DE" sz="4800" dirty="0">
              <a:solidFill>
                <a:srgbClr val="89BA17"/>
              </a:solidFill>
              <a:latin typeface="Arial Black" panose="020B0A04020102020204" pitchFamily="34" charset="0"/>
              <a:cs typeface="Arial"/>
            </a:endParaRPr>
          </a:p>
        </p:txBody>
      </p:sp>
      <p:sp>
        <p:nvSpPr>
          <p:cNvPr id="18" name="Text Box 10"/>
          <p:cNvSpPr txBox="1">
            <a:spLocks noChangeArrowheads="1"/>
          </p:cNvSpPr>
          <p:nvPr/>
        </p:nvSpPr>
        <p:spPr bwMode="auto">
          <a:xfrm rot="20876827">
            <a:off x="8300356" y="4237287"/>
            <a:ext cx="4261000" cy="1510771"/>
          </a:xfrm>
          <a:prstGeom prst="rect">
            <a:avLst/>
          </a:prstGeom>
          <a:solidFill>
            <a:srgbClr val="85004B"/>
          </a:solidFill>
          <a:ln w="25400" cap="flat" cmpd="sng" algn="ctr">
            <a:solidFill>
              <a:srgbClr val="85004B"/>
            </a:solidFill>
            <a:prstDash val="solid"/>
            <a:headEnd/>
            <a:tailEnd/>
          </a:ln>
          <a:effectLst/>
        </p:spPr>
        <p:txBody>
          <a:bodyPr wrap="square" lIns="108000" tIns="108000" rIns="432000" bIns="108000">
            <a:spAutoFit/>
          </a:bodyPr>
          <a:lstStyle/>
          <a:p>
            <a:pPr algn="ctr">
              <a:defRPr/>
            </a:pPr>
            <a:r>
              <a:rPr lang="de-DE" sz="2800" kern="0" dirty="0">
                <a:solidFill>
                  <a:srgbClr val="FFFFFF"/>
                </a:solidFill>
                <a:latin typeface="Arial"/>
              </a:rPr>
              <a:t>FAST AUSGEBUCHT </a:t>
            </a:r>
          </a:p>
          <a:p>
            <a:pPr algn="ctr">
              <a:defRPr/>
            </a:pPr>
            <a:r>
              <a:rPr lang="de-DE" sz="2800" kern="0" dirty="0">
                <a:solidFill>
                  <a:srgbClr val="FFFFFF"/>
                </a:solidFill>
                <a:latin typeface="Arial"/>
              </a:rPr>
              <a:t>Nächster Studienstart</a:t>
            </a:r>
          </a:p>
          <a:p>
            <a:pPr algn="ctr">
              <a:defRPr/>
            </a:pPr>
            <a:r>
              <a:rPr lang="de-DE" sz="2800" kern="0" dirty="0">
                <a:solidFill>
                  <a:srgbClr val="FFFFFF"/>
                </a:solidFill>
                <a:latin typeface="Arial"/>
              </a:rPr>
              <a:t>Februar 2022</a:t>
            </a:r>
          </a:p>
        </p:txBody>
      </p:sp>
      <p:sp>
        <p:nvSpPr>
          <p:cNvPr id="11" name="Titel 1">
            <a:extLst>
              <a:ext uri="{FF2B5EF4-FFF2-40B4-BE49-F238E27FC236}">
                <a16:creationId xmlns:a16="http://schemas.microsoft.com/office/drawing/2014/main" id="{FEA928C8-270F-4055-BB65-796DBD215827}"/>
              </a:ext>
            </a:extLst>
          </p:cNvPr>
          <p:cNvSpPr txBox="1">
            <a:spLocks/>
          </p:cNvSpPr>
          <p:nvPr/>
        </p:nvSpPr>
        <p:spPr>
          <a:xfrm>
            <a:off x="623888" y="561307"/>
            <a:ext cx="9766199" cy="539750"/>
          </a:xfrm>
          <a:prstGeom prst="rect">
            <a:avLst/>
          </a:prstGeom>
        </p:spPr>
        <p:txBody>
          <a:bodyPr lIns="180000" tIns="36000" rIns="36000" bIns="3600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457200">
              <a:defRPr/>
            </a:pPr>
            <a:r>
              <a:rPr lang="de-DE" sz="5000" kern="0" dirty="0">
                <a:solidFill>
                  <a:schemeClr val="bg1"/>
                </a:solidFill>
                <a:latin typeface="Arial Black" panose="020B0A04020102020204" pitchFamily="34" charset="0"/>
                <a:cs typeface="Arial" panose="020B0604020202020204" pitchFamily="34" charset="0"/>
              </a:rPr>
              <a:t>MEHR</a:t>
            </a:r>
          </a:p>
          <a:p>
            <a:pPr algn="l" defTabSz="457200">
              <a:defRPr/>
            </a:pPr>
            <a:r>
              <a:rPr lang="de-DE" sz="5000" kern="0" dirty="0">
                <a:solidFill>
                  <a:schemeClr val="bg1"/>
                </a:solidFill>
                <a:latin typeface="Arial Black" panose="020B0A04020102020204" pitchFamily="34" charset="0"/>
                <a:cs typeface="Arial" panose="020B0604020202020204" pitchFamily="34" charset="0"/>
              </a:rPr>
              <a:t>KOMPETENZ </a:t>
            </a:r>
          </a:p>
          <a:p>
            <a:pPr algn="l" defTabSz="457200">
              <a:defRPr/>
            </a:pPr>
            <a:r>
              <a:rPr lang="de-DE" sz="5000" kern="0" dirty="0">
                <a:solidFill>
                  <a:schemeClr val="bg1"/>
                </a:solidFill>
                <a:latin typeface="Arial Black" panose="020B0A04020102020204" pitchFamily="34" charset="0"/>
                <a:cs typeface="Arial" panose="020B0604020202020204" pitchFamily="34" charset="0"/>
              </a:rPr>
              <a:t>IM BAUBETRIEB</a:t>
            </a:r>
          </a:p>
        </p:txBody>
      </p:sp>
      <p:sp>
        <p:nvSpPr>
          <p:cNvPr id="3" name="Rechteck 2"/>
          <p:cNvSpPr/>
          <p:nvPr/>
        </p:nvSpPr>
        <p:spPr>
          <a:xfrm>
            <a:off x="742360" y="4879700"/>
            <a:ext cx="6096000" cy="1200329"/>
          </a:xfrm>
          <a:prstGeom prst="rect">
            <a:avLst/>
          </a:prstGeom>
        </p:spPr>
        <p:txBody>
          <a:bodyPr>
            <a:spAutoFit/>
          </a:bodyPr>
          <a:lstStyle/>
          <a:p>
            <a:pPr>
              <a:defRPr/>
            </a:pPr>
            <a:r>
              <a:rPr lang="de-DE" sz="2400" dirty="0">
                <a:solidFill>
                  <a:schemeClr val="bg1"/>
                </a:solidFill>
                <a:latin typeface="Arial" panose="020B0604020202020204" pitchFamily="34" charset="0"/>
                <a:cs typeface="Arial" panose="020B0604020202020204" pitchFamily="34" charset="0"/>
              </a:rPr>
              <a:t>MASTER OF BUSINESS ENGINEERING</a:t>
            </a:r>
          </a:p>
          <a:p>
            <a:pPr>
              <a:defRPr/>
            </a:pPr>
            <a:r>
              <a:rPr lang="de-DE" sz="2400" dirty="0">
                <a:solidFill>
                  <a:schemeClr val="bg1"/>
                </a:solidFill>
                <a:latin typeface="Arial" panose="020B0604020202020204" pitchFamily="34" charset="0"/>
                <a:cs typeface="Arial" panose="020B0604020202020204" pitchFamily="34" charset="0"/>
              </a:rPr>
              <a:t>BAUBETRIEB</a:t>
            </a:r>
          </a:p>
          <a:p>
            <a:pPr>
              <a:defRPr/>
            </a:pPr>
            <a:r>
              <a:rPr lang="de-DE" sz="2400" dirty="0">
                <a:solidFill>
                  <a:schemeClr val="bg1"/>
                </a:solidFill>
                <a:latin typeface="Arial" panose="020B0604020202020204" pitchFamily="34" charset="0"/>
                <a:cs typeface="Arial" panose="020B0604020202020204" pitchFamily="34" charset="0"/>
              </a:rPr>
              <a:t>FÜHRUNG | PROZESSE | TECHNIK</a:t>
            </a:r>
          </a:p>
        </p:txBody>
      </p:sp>
    </p:spTree>
    <p:extLst>
      <p:ext uri="{BB962C8B-B14F-4D97-AF65-F5344CB8AC3E}">
        <p14:creationId xmlns:p14="http://schemas.microsoft.com/office/powerpoint/2010/main" val="401004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41B26743-B8FC-47B9-BEC0-044686DEA6DA}"/>
              </a:ext>
            </a:extLst>
          </p:cNvPr>
          <p:cNvSpPr txBox="1"/>
          <p:nvPr/>
        </p:nvSpPr>
        <p:spPr>
          <a:xfrm>
            <a:off x="253053" y="4893532"/>
            <a:ext cx="3681042" cy="1591846"/>
          </a:xfrm>
          <a:prstGeom prst="rect">
            <a:avLst/>
          </a:prstGeom>
          <a:noFill/>
        </p:spPr>
        <p:txBody>
          <a:bodyPr wrap="square">
            <a:spAutoFit/>
          </a:bodyPr>
          <a:lstStyle/>
          <a:p>
            <a:r>
              <a:rPr lang="de-DE" sz="1300" dirty="0">
                <a:latin typeface="Montserrat" panose="00000500000000000000" pitchFamily="2" charset="0"/>
              </a:rPr>
              <a:t>STUDIENSTART</a:t>
            </a:r>
            <a:br>
              <a:rPr lang="de-DE" sz="1200" dirty="0">
                <a:latin typeface="Montserrat" panose="00000500000000000000" pitchFamily="2" charset="0"/>
              </a:rPr>
            </a:br>
            <a:r>
              <a:rPr lang="de-DE" sz="1200" dirty="0">
                <a:latin typeface="Montserrat" panose="00000500000000000000" pitchFamily="2" charset="0"/>
              </a:rPr>
              <a:t>Jeweils Ende Januar/</a:t>
            </a:r>
          </a:p>
          <a:p>
            <a:r>
              <a:rPr lang="de-DE" sz="1200" dirty="0">
                <a:latin typeface="Montserrat" panose="00000500000000000000" pitchFamily="2" charset="0"/>
              </a:rPr>
              <a:t>Anfang Februar</a:t>
            </a:r>
          </a:p>
          <a:p>
            <a:endParaRPr lang="de-DE" sz="1200" dirty="0">
              <a:latin typeface="Montserrat" panose="00000500000000000000" pitchFamily="2" charset="0"/>
            </a:endParaRPr>
          </a:p>
          <a:p>
            <a:r>
              <a:rPr lang="de-DE" sz="1300" dirty="0">
                <a:latin typeface="Montserrat" panose="00000500000000000000" pitchFamily="2" charset="0"/>
              </a:rPr>
              <a:t>ANMELDESCHLUSS</a:t>
            </a:r>
            <a:br>
              <a:rPr lang="de-DE" sz="1200" dirty="0">
                <a:latin typeface="Montserrat" panose="00000500000000000000" pitchFamily="2" charset="0"/>
              </a:rPr>
            </a:br>
            <a:r>
              <a:rPr lang="de-DE" sz="1200" dirty="0">
                <a:latin typeface="Montserrat" panose="00000500000000000000" pitchFamily="2" charset="0"/>
              </a:rPr>
              <a:t>15. Oktober eines jeden Jahres</a:t>
            </a:r>
          </a:p>
          <a:p>
            <a:endParaRPr lang="de-DE" dirty="0"/>
          </a:p>
        </p:txBody>
      </p:sp>
      <p:sp>
        <p:nvSpPr>
          <p:cNvPr id="18" name="Textfeld 17">
            <a:extLst>
              <a:ext uri="{FF2B5EF4-FFF2-40B4-BE49-F238E27FC236}">
                <a16:creationId xmlns:a16="http://schemas.microsoft.com/office/drawing/2014/main" id="{D4FD421A-A5B8-4013-9CE4-B8C9C288D926}"/>
              </a:ext>
            </a:extLst>
          </p:cNvPr>
          <p:cNvSpPr txBox="1"/>
          <p:nvPr/>
        </p:nvSpPr>
        <p:spPr>
          <a:xfrm>
            <a:off x="7108480" y="1548856"/>
            <a:ext cx="4710147" cy="4216539"/>
          </a:xfrm>
          <a:prstGeom prst="rect">
            <a:avLst/>
          </a:prstGeom>
          <a:noFill/>
        </p:spPr>
        <p:txBody>
          <a:bodyPr wrap="square">
            <a:spAutoFit/>
          </a:bodyPr>
          <a:lstStyle/>
          <a:p>
            <a:r>
              <a:rPr lang="de-DE" sz="1300" dirty="0">
                <a:latin typeface="Montserrat" panose="00000500000000000000" pitchFamily="2" charset="0"/>
              </a:rPr>
              <a:t>ZIELGRUPPE</a:t>
            </a:r>
            <a:br>
              <a:rPr lang="de-DE" sz="1200" dirty="0">
                <a:latin typeface="Montserrat" panose="00000500000000000000" pitchFamily="2" charset="0"/>
              </a:rPr>
            </a:br>
            <a:r>
              <a:rPr lang="de-DE" sz="1200" dirty="0">
                <a:latin typeface="Montserrat" panose="00000500000000000000" pitchFamily="2" charset="0"/>
              </a:rPr>
              <a:t>Architekt*innen, Bauingenieur*innen, Wirtschaftsingenieur*innen Bau</a:t>
            </a:r>
          </a:p>
          <a:p>
            <a:endParaRPr lang="de-DE" sz="1200" dirty="0">
              <a:latin typeface="Montserrat" panose="00000500000000000000" pitchFamily="2" charset="0"/>
            </a:endParaRPr>
          </a:p>
          <a:p>
            <a:r>
              <a:rPr lang="de-DE" sz="1300" dirty="0">
                <a:latin typeface="Montserrat" panose="00000500000000000000" pitchFamily="2" charset="0"/>
              </a:rPr>
              <a:t>STUDIENZIEL</a:t>
            </a:r>
            <a:br>
              <a:rPr lang="de-DE" sz="1200" b="0" dirty="0">
                <a:latin typeface="Montserrat" panose="00000500000000000000" pitchFamily="2" charset="0"/>
              </a:rPr>
            </a:br>
            <a:r>
              <a:rPr lang="de-DE" sz="1200" b="0" dirty="0">
                <a:latin typeface="Montserrat" panose="00000500000000000000" pitchFamily="2" charset="0"/>
              </a:rPr>
              <a:t>Kompetenz in allen Prozessen der Bauausführung sowie Führungskompetenz</a:t>
            </a:r>
          </a:p>
          <a:p>
            <a:endParaRPr lang="de-DE" sz="1200" dirty="0">
              <a:latin typeface="Montserrat" panose="00000500000000000000" pitchFamily="2" charset="0"/>
            </a:endParaRPr>
          </a:p>
          <a:p>
            <a:r>
              <a:rPr lang="de-DE" sz="1200" b="0" dirty="0">
                <a:latin typeface="Montserrat" panose="00000500000000000000" pitchFamily="2" charset="0"/>
              </a:rPr>
              <a:t>VORAUSSETZUNGEN</a:t>
            </a:r>
          </a:p>
          <a:p>
            <a:r>
              <a:rPr lang="de-DE" sz="1200" b="0" dirty="0">
                <a:latin typeface="Montserrat" panose="00000500000000000000" pitchFamily="2" charset="0"/>
              </a:rPr>
              <a:t>Berufsqualifizierender Abschluss (Diplom, Bachelor, Master), mindestens ein Jahr</a:t>
            </a:r>
          </a:p>
          <a:p>
            <a:r>
              <a:rPr lang="de-DE" sz="1200" b="0" dirty="0">
                <a:latin typeface="Montserrat" panose="00000500000000000000" pitchFamily="2" charset="0"/>
              </a:rPr>
              <a:t>Berufserfahrung, Arbeitsvertrag mit einem Unternehmen der Bauwirtschaft,</a:t>
            </a:r>
          </a:p>
          <a:p>
            <a:r>
              <a:rPr lang="de-DE" sz="1200" b="0" dirty="0">
                <a:latin typeface="Montserrat" panose="00000500000000000000" pitchFamily="2" charset="0"/>
              </a:rPr>
              <a:t>Nachweis der persönlichen und sozialen Kompetenzen in einem Zulassungsgespräch</a:t>
            </a:r>
          </a:p>
          <a:p>
            <a:endParaRPr lang="de-DE" sz="1200" b="0" dirty="0">
              <a:latin typeface="Montserrat" panose="00000500000000000000" pitchFamily="2" charset="0"/>
            </a:endParaRPr>
          </a:p>
          <a:p>
            <a:r>
              <a:rPr lang="de-DE" sz="1300" dirty="0">
                <a:latin typeface="Montserrat" panose="00000500000000000000" pitchFamily="2" charset="0"/>
              </a:rPr>
              <a:t>STUDIENUMFANG</a:t>
            </a:r>
          </a:p>
          <a:p>
            <a:r>
              <a:rPr lang="de-DE" sz="1200" dirty="0">
                <a:latin typeface="Montserrat" panose="00000500000000000000" pitchFamily="2" charset="0"/>
              </a:rPr>
              <a:t>9 Prüfungen und 2 Abschlusscolloquien</a:t>
            </a:r>
          </a:p>
          <a:p>
            <a:endParaRPr lang="de-DE" sz="1200" b="0" dirty="0">
              <a:latin typeface="Montserrat" panose="00000500000000000000" pitchFamily="2" charset="0"/>
            </a:endParaRPr>
          </a:p>
          <a:p>
            <a:r>
              <a:rPr lang="de-DE" sz="1300" dirty="0">
                <a:latin typeface="Montserrat" panose="00000500000000000000" pitchFamily="2" charset="0"/>
                <a:ea typeface="Calibri" panose="020F0502020204030204" pitchFamily="34" charset="0"/>
              </a:rPr>
              <a:t>STUDIENGANGLEITER</a:t>
            </a:r>
          </a:p>
          <a:p>
            <a:r>
              <a:rPr lang="de-DE" sz="1200" dirty="0">
                <a:latin typeface="Montserrat" panose="00000500000000000000" pitchFamily="2" charset="0"/>
                <a:ea typeface="Calibri" panose="020F0502020204030204" pitchFamily="34" charset="0"/>
              </a:rPr>
              <a:t>Prof. Dr. Manfred Helmus</a:t>
            </a:r>
          </a:p>
          <a:p>
            <a:endParaRPr lang="de-DE" sz="1200" b="0" dirty="0">
              <a:latin typeface="Montserrat" panose="00000500000000000000" pitchFamily="2" charset="0"/>
            </a:endParaRPr>
          </a:p>
        </p:txBody>
      </p:sp>
      <p:sp>
        <p:nvSpPr>
          <p:cNvPr id="6" name="Textfeld 5">
            <a:extLst>
              <a:ext uri="{FF2B5EF4-FFF2-40B4-BE49-F238E27FC236}">
                <a16:creationId xmlns:a16="http://schemas.microsoft.com/office/drawing/2014/main" id="{5CF91E69-607F-44E2-A49A-B3A8ED486FEF}"/>
              </a:ext>
            </a:extLst>
          </p:cNvPr>
          <p:cNvSpPr txBox="1"/>
          <p:nvPr/>
        </p:nvSpPr>
        <p:spPr>
          <a:xfrm>
            <a:off x="0" y="128765"/>
            <a:ext cx="12192000" cy="864000"/>
          </a:xfrm>
          <a:prstGeom prst="rect">
            <a:avLst/>
          </a:prstGeom>
          <a:solidFill>
            <a:srgbClr val="9FAEC1"/>
          </a:solidFill>
          <a:ln>
            <a:noFill/>
          </a:ln>
        </p:spPr>
        <p:txBody>
          <a:bodyPr wrap="square" rtlCol="0">
            <a:spAutoFit/>
          </a:bodyPr>
          <a:lstStyle/>
          <a:p>
            <a:endParaRPr lang="de-DE" dirty="0">
              <a:solidFill>
                <a:schemeClr val="bg1"/>
              </a:solidFill>
              <a:latin typeface="Montserrat" panose="00000500000000000000" pitchFamily="2" charset="0"/>
            </a:endParaRPr>
          </a:p>
        </p:txBody>
      </p:sp>
      <p:sp>
        <p:nvSpPr>
          <p:cNvPr id="22" name="Textfeld 21">
            <a:extLst>
              <a:ext uri="{FF2B5EF4-FFF2-40B4-BE49-F238E27FC236}">
                <a16:creationId xmlns:a16="http://schemas.microsoft.com/office/drawing/2014/main" id="{789097FD-BB4D-4C66-A7E8-10DEA1DBEF06}"/>
              </a:ext>
            </a:extLst>
          </p:cNvPr>
          <p:cNvSpPr txBox="1"/>
          <p:nvPr/>
        </p:nvSpPr>
        <p:spPr>
          <a:xfrm>
            <a:off x="289149" y="1187460"/>
            <a:ext cx="2653689" cy="292388"/>
          </a:xfrm>
          <a:prstGeom prst="rect">
            <a:avLst/>
          </a:prstGeom>
          <a:noFill/>
        </p:spPr>
        <p:txBody>
          <a:bodyPr wrap="square">
            <a:spAutoFit/>
          </a:bodyPr>
          <a:lstStyle/>
          <a:p>
            <a:r>
              <a:rPr lang="de-DE" sz="1300" dirty="0">
                <a:latin typeface="Montserrat" panose="00000500000000000000" pitchFamily="2" charset="0"/>
              </a:rPr>
              <a:t>MODULÜBERSICHT</a:t>
            </a:r>
            <a:endParaRPr lang="de-DE" sz="1200" dirty="0">
              <a:latin typeface="Montserrat" panose="00000500000000000000" pitchFamily="2" charset="0"/>
            </a:endParaRPr>
          </a:p>
        </p:txBody>
      </p:sp>
      <p:sp>
        <p:nvSpPr>
          <p:cNvPr id="24" name="Textfeld 23">
            <a:extLst>
              <a:ext uri="{FF2B5EF4-FFF2-40B4-BE49-F238E27FC236}">
                <a16:creationId xmlns:a16="http://schemas.microsoft.com/office/drawing/2014/main" id="{76238725-2FA6-4DBB-8A49-330A6939CC79}"/>
              </a:ext>
            </a:extLst>
          </p:cNvPr>
          <p:cNvSpPr txBox="1"/>
          <p:nvPr/>
        </p:nvSpPr>
        <p:spPr>
          <a:xfrm>
            <a:off x="3401987" y="4893532"/>
            <a:ext cx="3079018" cy="1431161"/>
          </a:xfrm>
          <a:prstGeom prst="rect">
            <a:avLst/>
          </a:prstGeom>
          <a:noFill/>
        </p:spPr>
        <p:txBody>
          <a:bodyPr wrap="square">
            <a:spAutoFit/>
          </a:bodyPr>
          <a:lstStyle/>
          <a:p>
            <a:r>
              <a:rPr lang="de-DE" sz="1300" dirty="0">
                <a:latin typeface="Montserrat" panose="00000500000000000000" pitchFamily="2" charset="0"/>
              </a:rPr>
              <a:t>STUDIENDAUER</a:t>
            </a:r>
            <a:br>
              <a:rPr lang="de-DE" sz="1200" dirty="0">
                <a:latin typeface="Montserrat" panose="00000500000000000000" pitchFamily="2" charset="0"/>
              </a:rPr>
            </a:br>
            <a:r>
              <a:rPr lang="de-DE" sz="1200" dirty="0">
                <a:latin typeface="Montserrat" panose="00000500000000000000" pitchFamily="2" charset="0"/>
              </a:rPr>
              <a:t>36 Monate inkl. Masterarbeit</a:t>
            </a:r>
          </a:p>
          <a:p>
            <a:endParaRPr lang="de-DE" sz="1200" dirty="0">
              <a:latin typeface="Montserrat" panose="00000500000000000000" pitchFamily="2" charset="0"/>
            </a:endParaRPr>
          </a:p>
          <a:p>
            <a:endParaRPr lang="de-DE" sz="1200" dirty="0">
              <a:latin typeface="Montserrat" panose="00000500000000000000" pitchFamily="2" charset="0"/>
            </a:endParaRPr>
          </a:p>
          <a:p>
            <a:r>
              <a:rPr lang="de-DE" sz="1300" dirty="0">
                <a:latin typeface="Montserrat" panose="00000500000000000000" pitchFamily="2" charset="0"/>
              </a:rPr>
              <a:t>STUDIENFORMAT</a:t>
            </a:r>
          </a:p>
          <a:p>
            <a:r>
              <a:rPr lang="de-DE" sz="1200" dirty="0">
                <a:latin typeface="Montserrat" panose="00000500000000000000" pitchFamily="2" charset="0"/>
              </a:rPr>
              <a:t>Jährlich 2 Monate Präsenzstudium </a:t>
            </a:r>
          </a:p>
          <a:p>
            <a:r>
              <a:rPr lang="de-DE" sz="1200" dirty="0">
                <a:latin typeface="Montserrat" panose="00000500000000000000" pitchFamily="2" charset="0"/>
              </a:rPr>
              <a:t>zzgl. einer Prüfungswoche</a:t>
            </a:r>
          </a:p>
        </p:txBody>
      </p:sp>
      <p:pic>
        <p:nvPicPr>
          <p:cNvPr id="25" name="Grafik 24">
            <a:extLst>
              <a:ext uri="{FF2B5EF4-FFF2-40B4-BE49-F238E27FC236}">
                <a16:creationId xmlns:a16="http://schemas.microsoft.com/office/drawing/2014/main" id="{B6D536CF-6C9E-4CE7-BE91-3DCBE31DD750}"/>
              </a:ext>
            </a:extLst>
          </p:cNvPr>
          <p:cNvPicPr>
            <a:picLocks noChangeAspect="1"/>
          </p:cNvPicPr>
          <p:nvPr/>
        </p:nvPicPr>
        <p:blipFill>
          <a:blip r:embed="rId2"/>
          <a:stretch>
            <a:fillRect/>
          </a:stretch>
        </p:blipFill>
        <p:spPr>
          <a:xfrm>
            <a:off x="10134626" y="218765"/>
            <a:ext cx="1877254" cy="684000"/>
          </a:xfrm>
          <a:prstGeom prst="rect">
            <a:avLst/>
          </a:prstGeom>
        </p:spPr>
      </p:pic>
      <p:pic>
        <p:nvPicPr>
          <p:cNvPr id="4" name="Grafik 3">
            <a:extLst>
              <a:ext uri="{FF2B5EF4-FFF2-40B4-BE49-F238E27FC236}">
                <a16:creationId xmlns:a16="http://schemas.microsoft.com/office/drawing/2014/main" id="{7E32BD3F-1F9C-4165-ACF5-AF0F201E4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250" y="1503998"/>
            <a:ext cx="6568177" cy="3044181"/>
          </a:xfrm>
          <a:prstGeom prst="rect">
            <a:avLst/>
          </a:prstGeom>
        </p:spPr>
      </p:pic>
      <p:sp>
        <p:nvSpPr>
          <p:cNvPr id="15" name="Textfeld 14">
            <a:extLst>
              <a:ext uri="{FF2B5EF4-FFF2-40B4-BE49-F238E27FC236}">
                <a16:creationId xmlns:a16="http://schemas.microsoft.com/office/drawing/2014/main" id="{6FA2FD91-E66C-4439-AA4C-3293D904259F}"/>
              </a:ext>
            </a:extLst>
          </p:cNvPr>
          <p:cNvSpPr txBox="1"/>
          <p:nvPr/>
        </p:nvSpPr>
        <p:spPr>
          <a:xfrm>
            <a:off x="7108480" y="5677151"/>
            <a:ext cx="4459633" cy="477054"/>
          </a:xfrm>
          <a:prstGeom prst="rect">
            <a:avLst/>
          </a:prstGeom>
          <a:noFill/>
        </p:spPr>
        <p:txBody>
          <a:bodyPr wrap="square">
            <a:spAutoFit/>
          </a:bodyPr>
          <a:lstStyle/>
          <a:p>
            <a:r>
              <a:rPr lang="de-DE" sz="1300" dirty="0">
                <a:latin typeface="Montserrat" panose="00000500000000000000" pitchFamily="2" charset="0"/>
              </a:rPr>
              <a:t>WEITERE INFOS</a:t>
            </a:r>
          </a:p>
          <a:p>
            <a:r>
              <a:rPr lang="de-DE" sz="1200" dirty="0">
                <a:latin typeface="Montserrat" panose="00000500000000000000" pitchFamily="2" charset="0"/>
              </a:rPr>
              <a:t>www.baubetrieb.de </a:t>
            </a:r>
          </a:p>
        </p:txBody>
      </p:sp>
      <p:sp>
        <p:nvSpPr>
          <p:cNvPr id="11" name="Textfeld 10">
            <a:extLst>
              <a:ext uri="{FF2B5EF4-FFF2-40B4-BE49-F238E27FC236}">
                <a16:creationId xmlns:a16="http://schemas.microsoft.com/office/drawing/2014/main" id="{BF0503CA-6810-49E1-A7A1-E7AD4AB24C61}"/>
              </a:ext>
            </a:extLst>
          </p:cNvPr>
          <p:cNvSpPr txBox="1"/>
          <p:nvPr/>
        </p:nvSpPr>
        <p:spPr>
          <a:xfrm>
            <a:off x="247650" y="218765"/>
            <a:ext cx="8910084" cy="707886"/>
          </a:xfrm>
          <a:prstGeom prst="rect">
            <a:avLst/>
          </a:prstGeom>
          <a:noFill/>
        </p:spPr>
        <p:txBody>
          <a:bodyPr wrap="square" rtlCol="0">
            <a:spAutoFit/>
          </a:bodyPr>
          <a:lstStyle/>
          <a:p>
            <a:r>
              <a:rPr lang="de-DE" sz="1600" b="1" dirty="0">
                <a:solidFill>
                  <a:schemeClr val="bg1"/>
                </a:solidFill>
                <a:latin typeface="Montserrat" panose="00000500000000000000" pitchFamily="2" charset="0"/>
              </a:rPr>
              <a:t>BERUFSBEGLEITENDER MASTERSTUDIENGANG</a:t>
            </a:r>
          </a:p>
          <a:p>
            <a:r>
              <a:rPr lang="de-DE" sz="2400" dirty="0">
                <a:solidFill>
                  <a:schemeClr val="bg1"/>
                </a:solidFill>
                <a:latin typeface="Montserrat" panose="00000500000000000000" pitchFamily="2" charset="0"/>
              </a:rPr>
              <a:t>MBE Baubetrieb Führung | Prozesse | Technik</a:t>
            </a:r>
            <a:endParaRPr lang="de-DE" sz="2400" dirty="0"/>
          </a:p>
        </p:txBody>
      </p:sp>
    </p:spTree>
    <p:extLst>
      <p:ext uri="{BB962C8B-B14F-4D97-AF65-F5344CB8AC3E}">
        <p14:creationId xmlns:p14="http://schemas.microsoft.com/office/powerpoint/2010/main" val="3596171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r="28813"/>
          <a:stretch/>
        </p:blipFill>
        <p:spPr>
          <a:xfrm>
            <a:off x="-1" y="0"/>
            <a:ext cx="12204000" cy="7620000"/>
          </a:xfrm>
          <a:prstGeom prst="rect">
            <a:avLst/>
          </a:prstGeom>
        </p:spPr>
      </p:pic>
      <p:sp>
        <p:nvSpPr>
          <p:cNvPr id="12" name="Rechteck 11"/>
          <p:cNvSpPr/>
          <p:nvPr/>
        </p:nvSpPr>
        <p:spPr>
          <a:xfrm>
            <a:off x="10482713" y="332656"/>
            <a:ext cx="1727200" cy="539751"/>
          </a:xfrm>
          <a:prstGeom prst="rect">
            <a:avLst/>
          </a:prstGeom>
          <a:solidFill>
            <a:srgbClr val="7DB423"/>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13" name="Bild 17" descr="BUW_Logo-weiss.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90665" y="394569"/>
            <a:ext cx="11461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feld 16"/>
          <p:cNvSpPr txBox="1"/>
          <p:nvPr/>
        </p:nvSpPr>
        <p:spPr>
          <a:xfrm>
            <a:off x="10430857" y="6126034"/>
            <a:ext cx="1741216" cy="830997"/>
          </a:xfrm>
          <a:prstGeom prst="rect">
            <a:avLst/>
          </a:prstGeom>
          <a:noFill/>
        </p:spPr>
        <p:txBody>
          <a:bodyPr wrap="square" rtlCol="0">
            <a:spAutoFit/>
          </a:bodyPr>
          <a:lstStyle/>
          <a:p>
            <a:pPr algn="r"/>
            <a:fld id="{7DC20CFD-3477-4CE9-84F8-C48EE40F3840}" type="slidenum">
              <a:rPr lang="de-DE" sz="4800" b="1" smtClean="0">
                <a:solidFill>
                  <a:srgbClr val="89BA17"/>
                </a:solidFill>
                <a:latin typeface="Arial Black" panose="020B0A04020102020204" pitchFamily="34" charset="0"/>
                <a:cs typeface="Arial"/>
              </a:rPr>
              <a:pPr algn="r"/>
              <a:t>15</a:t>
            </a:fld>
            <a:endParaRPr lang="de-DE" sz="4800" dirty="0">
              <a:solidFill>
                <a:srgbClr val="89BA17"/>
              </a:solidFill>
              <a:latin typeface="Arial Black" panose="020B0A04020102020204" pitchFamily="34" charset="0"/>
              <a:cs typeface="Arial"/>
            </a:endParaRPr>
          </a:p>
        </p:txBody>
      </p:sp>
      <p:sp>
        <p:nvSpPr>
          <p:cNvPr id="18" name="Text Box 10"/>
          <p:cNvSpPr txBox="1">
            <a:spLocks noChangeArrowheads="1"/>
          </p:cNvSpPr>
          <p:nvPr/>
        </p:nvSpPr>
        <p:spPr bwMode="auto">
          <a:xfrm rot="20876827">
            <a:off x="8300356" y="4452730"/>
            <a:ext cx="4261000" cy="1079884"/>
          </a:xfrm>
          <a:prstGeom prst="rect">
            <a:avLst/>
          </a:prstGeom>
          <a:solidFill>
            <a:srgbClr val="85004B"/>
          </a:solidFill>
          <a:ln w="25400" cap="flat" cmpd="sng" algn="ctr">
            <a:solidFill>
              <a:srgbClr val="85004B"/>
            </a:solidFill>
            <a:prstDash val="solid"/>
            <a:headEnd/>
            <a:tailEnd/>
          </a:ln>
          <a:effectLst/>
        </p:spPr>
        <p:txBody>
          <a:bodyPr wrap="square" lIns="108000" tIns="108000" rIns="432000" bIns="108000">
            <a:spAutoFit/>
          </a:bodyPr>
          <a:lstStyle/>
          <a:p>
            <a:pPr algn="ctr">
              <a:defRPr/>
            </a:pPr>
            <a:r>
              <a:rPr lang="de-DE" sz="2800" kern="0" dirty="0">
                <a:solidFill>
                  <a:srgbClr val="FFFFFF"/>
                </a:solidFill>
                <a:latin typeface="Arial"/>
              </a:rPr>
              <a:t>Nächster Studienstart</a:t>
            </a:r>
          </a:p>
          <a:p>
            <a:pPr algn="ctr">
              <a:defRPr/>
            </a:pPr>
            <a:r>
              <a:rPr lang="de-DE" sz="2800" kern="0" dirty="0">
                <a:solidFill>
                  <a:srgbClr val="FFFFFF"/>
                </a:solidFill>
                <a:latin typeface="Arial"/>
              </a:rPr>
              <a:t>April 2022</a:t>
            </a:r>
          </a:p>
        </p:txBody>
      </p:sp>
      <p:sp>
        <p:nvSpPr>
          <p:cNvPr id="11" name="Titel 1">
            <a:extLst>
              <a:ext uri="{FF2B5EF4-FFF2-40B4-BE49-F238E27FC236}">
                <a16:creationId xmlns:a16="http://schemas.microsoft.com/office/drawing/2014/main" id="{FEA928C8-270F-4055-BB65-796DBD215827}"/>
              </a:ext>
            </a:extLst>
          </p:cNvPr>
          <p:cNvSpPr txBox="1">
            <a:spLocks/>
          </p:cNvSpPr>
          <p:nvPr/>
        </p:nvSpPr>
        <p:spPr>
          <a:xfrm>
            <a:off x="623888" y="561307"/>
            <a:ext cx="9766199" cy="539750"/>
          </a:xfrm>
          <a:prstGeom prst="rect">
            <a:avLst/>
          </a:prstGeom>
        </p:spPr>
        <p:txBody>
          <a:bodyPr lIns="180000" tIns="36000" rIns="36000" bIns="36000"/>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457200">
              <a:defRPr/>
            </a:pPr>
            <a:r>
              <a:rPr lang="de-DE" sz="5000" kern="0" dirty="0">
                <a:solidFill>
                  <a:schemeClr val="bg1"/>
                </a:solidFill>
                <a:latin typeface="Arial Black" panose="020B0A04020102020204" pitchFamily="34" charset="0"/>
                <a:cs typeface="Arial" panose="020B0604020202020204" pitchFamily="34" charset="0"/>
              </a:rPr>
              <a:t>BEREITS</a:t>
            </a:r>
          </a:p>
          <a:p>
            <a:pPr algn="l" defTabSz="457200">
              <a:defRPr/>
            </a:pPr>
            <a:r>
              <a:rPr lang="de-DE" sz="5000" kern="0" dirty="0">
                <a:solidFill>
                  <a:schemeClr val="bg1"/>
                </a:solidFill>
                <a:latin typeface="Arial Black" panose="020B0A04020102020204" pitchFamily="34" charset="0"/>
                <a:cs typeface="Arial" panose="020B0604020202020204" pitchFamily="34" charset="0"/>
              </a:rPr>
              <a:t>IM STUDIUM </a:t>
            </a:r>
          </a:p>
          <a:p>
            <a:pPr algn="l" defTabSz="457200">
              <a:defRPr/>
            </a:pPr>
            <a:r>
              <a:rPr lang="de-DE" sz="5000" kern="0" dirty="0">
                <a:solidFill>
                  <a:schemeClr val="bg1"/>
                </a:solidFill>
                <a:latin typeface="Arial Black" panose="020B0A04020102020204" pitchFamily="34" charset="0"/>
                <a:cs typeface="Arial" panose="020B0604020202020204" pitchFamily="34" charset="0"/>
              </a:rPr>
              <a:t>PROJEKTE</a:t>
            </a:r>
          </a:p>
          <a:p>
            <a:pPr algn="l" defTabSz="457200">
              <a:defRPr/>
            </a:pPr>
            <a:r>
              <a:rPr lang="de-DE" sz="5000" kern="0" dirty="0">
                <a:solidFill>
                  <a:schemeClr val="bg1"/>
                </a:solidFill>
                <a:latin typeface="Arial Black" panose="020B0A04020102020204" pitchFamily="34" charset="0"/>
                <a:cs typeface="Arial" panose="020B0604020202020204" pitchFamily="34" charset="0"/>
              </a:rPr>
              <a:t>ENTWICKELN</a:t>
            </a:r>
          </a:p>
        </p:txBody>
      </p:sp>
      <p:sp>
        <p:nvSpPr>
          <p:cNvPr id="15" name="Rechteck 14"/>
          <p:cNvSpPr/>
          <p:nvPr/>
        </p:nvSpPr>
        <p:spPr>
          <a:xfrm>
            <a:off x="742359" y="4879700"/>
            <a:ext cx="7222545" cy="1200329"/>
          </a:xfrm>
          <a:prstGeom prst="rect">
            <a:avLst/>
          </a:prstGeom>
        </p:spPr>
        <p:txBody>
          <a:bodyPr wrap="square">
            <a:spAutoFit/>
          </a:bodyPr>
          <a:lstStyle/>
          <a:p>
            <a:pPr>
              <a:defRPr/>
            </a:pPr>
            <a:r>
              <a:rPr lang="de-DE" sz="2400" dirty="0">
                <a:solidFill>
                  <a:schemeClr val="bg1"/>
                </a:solidFill>
                <a:latin typeface="Arial" panose="020B0604020202020204" pitchFamily="34" charset="0"/>
                <a:cs typeface="Arial" panose="020B0604020202020204" pitchFamily="34" charset="0"/>
              </a:rPr>
              <a:t>MASTER OF SCIENCE</a:t>
            </a:r>
          </a:p>
          <a:p>
            <a:pPr>
              <a:defRPr/>
            </a:pPr>
            <a:r>
              <a:rPr lang="de-DE" sz="2400" dirty="0">
                <a:solidFill>
                  <a:schemeClr val="bg1"/>
                </a:solidFill>
                <a:latin typeface="Arial" panose="020B0604020202020204" pitchFamily="34" charset="0"/>
                <a:cs typeface="Arial" panose="020B0604020202020204" pitchFamily="34" charset="0"/>
              </a:rPr>
              <a:t>REAL ESTATE MANAGEMENT +</a:t>
            </a:r>
          </a:p>
          <a:p>
            <a:pPr>
              <a:defRPr/>
            </a:pPr>
            <a:r>
              <a:rPr lang="de-DE" sz="2400" dirty="0">
                <a:solidFill>
                  <a:schemeClr val="bg1"/>
                </a:solidFill>
                <a:latin typeface="Arial" panose="020B0604020202020204" pitchFamily="34" charset="0"/>
                <a:cs typeface="Arial" panose="020B0604020202020204" pitchFamily="34" charset="0"/>
              </a:rPr>
              <a:t>CONSTRUCTIONPROJECT MANAGEMENT</a:t>
            </a:r>
          </a:p>
        </p:txBody>
      </p:sp>
    </p:spTree>
    <p:extLst>
      <p:ext uri="{BB962C8B-B14F-4D97-AF65-F5344CB8AC3E}">
        <p14:creationId xmlns:p14="http://schemas.microsoft.com/office/powerpoint/2010/main" val="139147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41B26743-B8FC-47B9-BEC0-044686DEA6DA}"/>
              </a:ext>
            </a:extLst>
          </p:cNvPr>
          <p:cNvSpPr txBox="1"/>
          <p:nvPr/>
        </p:nvSpPr>
        <p:spPr>
          <a:xfrm>
            <a:off x="253053" y="4893532"/>
            <a:ext cx="3681042" cy="1407180"/>
          </a:xfrm>
          <a:prstGeom prst="rect">
            <a:avLst/>
          </a:prstGeom>
          <a:noFill/>
        </p:spPr>
        <p:txBody>
          <a:bodyPr wrap="square">
            <a:spAutoFit/>
          </a:bodyPr>
          <a:lstStyle/>
          <a:p>
            <a:r>
              <a:rPr lang="de-DE" sz="1300" dirty="0">
                <a:latin typeface="Montserrat" panose="00000500000000000000" pitchFamily="2" charset="0"/>
              </a:rPr>
              <a:t>STUDIENSTART</a:t>
            </a:r>
            <a:br>
              <a:rPr lang="de-DE" sz="1200" dirty="0">
                <a:latin typeface="Montserrat" panose="00000500000000000000" pitchFamily="2" charset="0"/>
              </a:rPr>
            </a:br>
            <a:r>
              <a:rPr lang="de-DE" sz="1200" dirty="0">
                <a:latin typeface="Montserrat" panose="00000500000000000000" pitchFamily="2" charset="0"/>
              </a:rPr>
              <a:t>Jeweils im April</a:t>
            </a:r>
          </a:p>
          <a:p>
            <a:endParaRPr lang="de-DE" sz="1200" dirty="0">
              <a:latin typeface="Montserrat" panose="00000500000000000000" pitchFamily="2" charset="0"/>
            </a:endParaRPr>
          </a:p>
          <a:p>
            <a:r>
              <a:rPr lang="de-DE" sz="1300" dirty="0">
                <a:latin typeface="Montserrat" panose="00000500000000000000" pitchFamily="2" charset="0"/>
              </a:rPr>
              <a:t>ANMELDESCHLUSS</a:t>
            </a:r>
            <a:br>
              <a:rPr lang="de-DE" sz="1200" dirty="0">
                <a:latin typeface="Montserrat" panose="00000500000000000000" pitchFamily="2" charset="0"/>
              </a:rPr>
            </a:br>
            <a:r>
              <a:rPr lang="de-DE" sz="1200" dirty="0">
                <a:latin typeface="Montserrat" panose="00000500000000000000" pitchFamily="2" charset="0"/>
              </a:rPr>
              <a:t>15. Februar eines jeden Jahres</a:t>
            </a:r>
          </a:p>
          <a:p>
            <a:endParaRPr lang="de-DE" dirty="0"/>
          </a:p>
        </p:txBody>
      </p:sp>
      <p:sp>
        <p:nvSpPr>
          <p:cNvPr id="18" name="Textfeld 17">
            <a:extLst>
              <a:ext uri="{FF2B5EF4-FFF2-40B4-BE49-F238E27FC236}">
                <a16:creationId xmlns:a16="http://schemas.microsoft.com/office/drawing/2014/main" id="{D4FD421A-A5B8-4013-9CE4-B8C9C288D926}"/>
              </a:ext>
            </a:extLst>
          </p:cNvPr>
          <p:cNvSpPr txBox="1"/>
          <p:nvPr/>
        </p:nvSpPr>
        <p:spPr>
          <a:xfrm>
            <a:off x="7108480" y="1548856"/>
            <a:ext cx="4710147" cy="4385816"/>
          </a:xfrm>
          <a:prstGeom prst="rect">
            <a:avLst/>
          </a:prstGeom>
          <a:noFill/>
        </p:spPr>
        <p:txBody>
          <a:bodyPr wrap="square">
            <a:spAutoFit/>
          </a:bodyPr>
          <a:lstStyle/>
          <a:p>
            <a:r>
              <a:rPr lang="de-DE" sz="1300" dirty="0">
                <a:latin typeface="Montserrat" panose="00000500000000000000" pitchFamily="2" charset="0"/>
              </a:rPr>
              <a:t>ZIELGRUPPE</a:t>
            </a:r>
            <a:br>
              <a:rPr lang="de-DE" sz="1200" dirty="0">
                <a:latin typeface="Montserrat" panose="00000500000000000000" pitchFamily="2" charset="0"/>
              </a:rPr>
            </a:br>
            <a:r>
              <a:rPr lang="de-DE" sz="1200" dirty="0">
                <a:latin typeface="Montserrat" panose="00000500000000000000" pitchFamily="2" charset="0"/>
              </a:rPr>
              <a:t>Architekt*innen, Ingenieur*innen, Ökonom*innen, Jurist*innen und Absolvent*innen verwandter</a:t>
            </a:r>
          </a:p>
          <a:p>
            <a:r>
              <a:rPr lang="de-DE" sz="1200" dirty="0">
                <a:latin typeface="Montserrat" panose="00000500000000000000" pitchFamily="2" charset="0"/>
              </a:rPr>
              <a:t>Fachrichtungen wie Raumplanung, TGA, Geographie etc.</a:t>
            </a:r>
          </a:p>
          <a:p>
            <a:endParaRPr lang="de-DE" sz="1200" dirty="0">
              <a:latin typeface="Montserrat" panose="00000500000000000000" pitchFamily="2" charset="0"/>
            </a:endParaRPr>
          </a:p>
          <a:p>
            <a:r>
              <a:rPr lang="de-DE" sz="1300" dirty="0">
                <a:latin typeface="Montserrat" panose="00000500000000000000" pitchFamily="2" charset="0"/>
              </a:rPr>
              <a:t>STUDIENZIEL</a:t>
            </a:r>
            <a:br>
              <a:rPr lang="de-DE" sz="1200" b="0" dirty="0">
                <a:latin typeface="Montserrat" panose="00000500000000000000" pitchFamily="2" charset="0"/>
              </a:rPr>
            </a:br>
            <a:r>
              <a:rPr lang="de-DE" sz="1200" b="0" dirty="0">
                <a:latin typeface="Montserrat" panose="00000500000000000000" pitchFamily="2" charset="0"/>
              </a:rPr>
              <a:t>Vorbereitung auf höhere Managementpositionen in Projekten und Unternehmen der</a:t>
            </a:r>
          </a:p>
          <a:p>
            <a:r>
              <a:rPr lang="de-DE" sz="1200" b="0" dirty="0">
                <a:latin typeface="Montserrat" panose="00000500000000000000" pitchFamily="2" charset="0"/>
              </a:rPr>
              <a:t>Bau- und Immobilienwirtschaft</a:t>
            </a:r>
          </a:p>
          <a:p>
            <a:endParaRPr lang="de-DE" sz="1200" dirty="0">
              <a:latin typeface="Montserrat" panose="00000500000000000000" pitchFamily="2" charset="0"/>
            </a:endParaRPr>
          </a:p>
          <a:p>
            <a:r>
              <a:rPr lang="de-DE" sz="1200" b="0" dirty="0">
                <a:latin typeface="Montserrat" panose="00000500000000000000" pitchFamily="2" charset="0"/>
              </a:rPr>
              <a:t>VORAUSSETZUNGEN</a:t>
            </a:r>
          </a:p>
          <a:p>
            <a:r>
              <a:rPr lang="de-DE" sz="1200" b="0" dirty="0">
                <a:latin typeface="Montserrat" panose="00000500000000000000" pitchFamily="2" charset="0"/>
              </a:rPr>
              <a:t>Berufsqualifizierender Abschluss (Diplom, Staatsexamen oder Bachelor), mindestens ein</a:t>
            </a:r>
          </a:p>
          <a:p>
            <a:r>
              <a:rPr lang="de-DE" sz="1200" b="0" dirty="0">
                <a:latin typeface="Montserrat" panose="00000500000000000000" pitchFamily="2" charset="0"/>
              </a:rPr>
              <a:t>Jahr Berufserfahrung, deutsche und englische Sprachkenntnisse, Nachweis der persönlichen</a:t>
            </a:r>
          </a:p>
          <a:p>
            <a:r>
              <a:rPr lang="de-DE" sz="1200" b="0" dirty="0">
                <a:latin typeface="Montserrat" panose="00000500000000000000" pitchFamily="2" charset="0"/>
              </a:rPr>
              <a:t>und sozialen Kompetenzen in einem Zulassungsgespräch</a:t>
            </a:r>
          </a:p>
          <a:p>
            <a:endParaRPr lang="de-DE" sz="1200" dirty="0">
              <a:latin typeface="Montserrat" panose="00000500000000000000" pitchFamily="2" charset="0"/>
            </a:endParaRPr>
          </a:p>
          <a:p>
            <a:r>
              <a:rPr lang="de-DE" sz="1300" dirty="0">
                <a:latin typeface="Montserrat" panose="00000500000000000000" pitchFamily="2" charset="0"/>
              </a:rPr>
              <a:t>STUDIENUMFANG</a:t>
            </a:r>
          </a:p>
          <a:p>
            <a:r>
              <a:rPr lang="de-DE" sz="1200" dirty="0">
                <a:latin typeface="Montserrat" panose="00000500000000000000" pitchFamily="2" charset="0"/>
              </a:rPr>
              <a:t>12 Prüfungen, 3 Projektarbeiten </a:t>
            </a:r>
          </a:p>
          <a:p>
            <a:r>
              <a:rPr lang="de-DE" sz="1200" dirty="0">
                <a:latin typeface="Montserrat" panose="00000500000000000000" pitchFamily="2" charset="0"/>
              </a:rPr>
              <a:t>und 3 </a:t>
            </a:r>
            <a:r>
              <a:rPr lang="de-DE" sz="1200" dirty="0" err="1">
                <a:latin typeface="Montserrat" panose="00000500000000000000" pitchFamily="2" charset="0"/>
              </a:rPr>
              <a:t>SemesterAbschlussColloquien</a:t>
            </a:r>
            <a:r>
              <a:rPr lang="de-DE" sz="1200" dirty="0">
                <a:latin typeface="Montserrat" panose="00000500000000000000" pitchFamily="2" charset="0"/>
              </a:rPr>
              <a:t> (SAC), 120 ECTS</a:t>
            </a:r>
          </a:p>
          <a:p>
            <a:endParaRPr lang="de-DE" sz="1200" dirty="0">
              <a:latin typeface="Montserrat" panose="00000500000000000000" pitchFamily="2" charset="0"/>
            </a:endParaRPr>
          </a:p>
          <a:p>
            <a:r>
              <a:rPr lang="de-DE" sz="1200" dirty="0">
                <a:latin typeface="Montserrat" panose="00000500000000000000" pitchFamily="2" charset="0"/>
                <a:ea typeface="Calibri" panose="020F0502020204030204" pitchFamily="34" charset="0"/>
              </a:rPr>
              <a:t>STUDIENGANGLEITER</a:t>
            </a:r>
          </a:p>
          <a:p>
            <a:r>
              <a:rPr lang="de-DE" sz="1200" dirty="0">
                <a:latin typeface="Montserrat" panose="00000500000000000000" pitchFamily="2" charset="0"/>
                <a:ea typeface="Calibri" panose="020F0502020204030204" pitchFamily="34" charset="0"/>
              </a:rPr>
              <a:t>Prof. Dr. Felix Huber</a:t>
            </a:r>
          </a:p>
        </p:txBody>
      </p:sp>
      <p:sp>
        <p:nvSpPr>
          <p:cNvPr id="6" name="Textfeld 5">
            <a:extLst>
              <a:ext uri="{FF2B5EF4-FFF2-40B4-BE49-F238E27FC236}">
                <a16:creationId xmlns:a16="http://schemas.microsoft.com/office/drawing/2014/main" id="{5CF91E69-607F-44E2-A49A-B3A8ED486FEF}"/>
              </a:ext>
            </a:extLst>
          </p:cNvPr>
          <p:cNvSpPr txBox="1"/>
          <p:nvPr/>
        </p:nvSpPr>
        <p:spPr>
          <a:xfrm>
            <a:off x="0" y="128765"/>
            <a:ext cx="12192000" cy="864000"/>
          </a:xfrm>
          <a:prstGeom prst="rect">
            <a:avLst/>
          </a:prstGeom>
          <a:solidFill>
            <a:srgbClr val="9FAEC1"/>
          </a:solidFill>
          <a:ln>
            <a:noFill/>
          </a:ln>
        </p:spPr>
        <p:txBody>
          <a:bodyPr wrap="square" rtlCol="0">
            <a:spAutoFit/>
          </a:bodyPr>
          <a:lstStyle/>
          <a:p>
            <a:endParaRPr lang="de-DE" dirty="0">
              <a:solidFill>
                <a:schemeClr val="bg1"/>
              </a:solidFill>
              <a:latin typeface="Montserrat" panose="00000500000000000000" pitchFamily="2" charset="0"/>
            </a:endParaRPr>
          </a:p>
        </p:txBody>
      </p:sp>
      <p:sp>
        <p:nvSpPr>
          <p:cNvPr id="22" name="Textfeld 21">
            <a:extLst>
              <a:ext uri="{FF2B5EF4-FFF2-40B4-BE49-F238E27FC236}">
                <a16:creationId xmlns:a16="http://schemas.microsoft.com/office/drawing/2014/main" id="{789097FD-BB4D-4C66-A7E8-10DEA1DBEF06}"/>
              </a:ext>
            </a:extLst>
          </p:cNvPr>
          <p:cNvSpPr txBox="1"/>
          <p:nvPr/>
        </p:nvSpPr>
        <p:spPr>
          <a:xfrm>
            <a:off x="265085" y="1187460"/>
            <a:ext cx="2653689" cy="292388"/>
          </a:xfrm>
          <a:prstGeom prst="rect">
            <a:avLst/>
          </a:prstGeom>
          <a:noFill/>
        </p:spPr>
        <p:txBody>
          <a:bodyPr wrap="square">
            <a:spAutoFit/>
          </a:bodyPr>
          <a:lstStyle/>
          <a:p>
            <a:r>
              <a:rPr lang="de-DE" sz="1300" dirty="0">
                <a:latin typeface="Montserrat" panose="00000500000000000000" pitchFamily="2" charset="0"/>
              </a:rPr>
              <a:t>MODULÜBERSICHT</a:t>
            </a:r>
            <a:endParaRPr lang="de-DE" sz="1200" dirty="0">
              <a:latin typeface="Montserrat" panose="00000500000000000000" pitchFamily="2" charset="0"/>
            </a:endParaRPr>
          </a:p>
        </p:txBody>
      </p:sp>
      <p:sp>
        <p:nvSpPr>
          <p:cNvPr id="24" name="Textfeld 23">
            <a:extLst>
              <a:ext uri="{FF2B5EF4-FFF2-40B4-BE49-F238E27FC236}">
                <a16:creationId xmlns:a16="http://schemas.microsoft.com/office/drawing/2014/main" id="{76238725-2FA6-4DBB-8A49-330A6939CC79}"/>
              </a:ext>
            </a:extLst>
          </p:cNvPr>
          <p:cNvSpPr txBox="1"/>
          <p:nvPr/>
        </p:nvSpPr>
        <p:spPr>
          <a:xfrm>
            <a:off x="3053078" y="4893532"/>
            <a:ext cx="4060886" cy="1615827"/>
          </a:xfrm>
          <a:prstGeom prst="rect">
            <a:avLst/>
          </a:prstGeom>
          <a:noFill/>
        </p:spPr>
        <p:txBody>
          <a:bodyPr wrap="square">
            <a:spAutoFit/>
          </a:bodyPr>
          <a:lstStyle/>
          <a:p>
            <a:r>
              <a:rPr lang="de-DE" sz="1300" dirty="0">
                <a:latin typeface="Montserrat" panose="00000500000000000000" pitchFamily="2" charset="0"/>
              </a:rPr>
              <a:t>STUDIENDAUER</a:t>
            </a:r>
            <a:br>
              <a:rPr lang="de-DE" sz="1200" dirty="0">
                <a:latin typeface="Montserrat" panose="00000500000000000000" pitchFamily="2" charset="0"/>
              </a:rPr>
            </a:br>
            <a:r>
              <a:rPr lang="de-DE" sz="1200" dirty="0">
                <a:latin typeface="Montserrat" panose="00000500000000000000" pitchFamily="2" charset="0"/>
              </a:rPr>
              <a:t>4 Semester in 24 Monaten inklusive Masterarbeit</a:t>
            </a:r>
          </a:p>
          <a:p>
            <a:endParaRPr lang="de-DE" sz="1300" dirty="0">
              <a:latin typeface="Montserrat" panose="00000500000000000000" pitchFamily="2" charset="0"/>
            </a:endParaRPr>
          </a:p>
          <a:p>
            <a:r>
              <a:rPr lang="de-DE" sz="1300" dirty="0">
                <a:latin typeface="Montserrat" panose="00000500000000000000" pitchFamily="2" charset="0"/>
              </a:rPr>
              <a:t>STUDIENFORMAT</a:t>
            </a:r>
          </a:p>
          <a:p>
            <a:r>
              <a:rPr lang="de-DE" sz="1200" dirty="0">
                <a:latin typeface="Montserrat" panose="00000500000000000000" pitchFamily="2" charset="0"/>
              </a:rPr>
              <a:t>90 Studientage im Zwei-Wochen-Takt, donnerstags bis samstags in Wuppertal sowie</a:t>
            </a:r>
          </a:p>
          <a:p>
            <a:r>
              <a:rPr lang="de-DE" sz="1200" dirty="0">
                <a:latin typeface="Montserrat" panose="00000500000000000000" pitchFamily="2" charset="0"/>
              </a:rPr>
              <a:t>jeweils zwei Präsenzwochen in Wuppertal und zwei im Ausland</a:t>
            </a:r>
          </a:p>
        </p:txBody>
      </p:sp>
      <p:pic>
        <p:nvPicPr>
          <p:cNvPr id="25" name="Grafik 24">
            <a:extLst>
              <a:ext uri="{FF2B5EF4-FFF2-40B4-BE49-F238E27FC236}">
                <a16:creationId xmlns:a16="http://schemas.microsoft.com/office/drawing/2014/main" id="{B6D536CF-6C9E-4CE7-BE91-3DCBE31DD750}"/>
              </a:ext>
            </a:extLst>
          </p:cNvPr>
          <p:cNvPicPr>
            <a:picLocks noChangeAspect="1"/>
          </p:cNvPicPr>
          <p:nvPr/>
        </p:nvPicPr>
        <p:blipFill>
          <a:blip r:embed="rId2"/>
          <a:stretch>
            <a:fillRect/>
          </a:stretch>
        </p:blipFill>
        <p:spPr>
          <a:xfrm>
            <a:off x="10134626" y="218765"/>
            <a:ext cx="1877254" cy="684000"/>
          </a:xfrm>
          <a:prstGeom prst="rect">
            <a:avLst/>
          </a:prstGeom>
        </p:spPr>
      </p:pic>
      <p:sp>
        <p:nvSpPr>
          <p:cNvPr id="26" name="Textfeld 25">
            <a:extLst>
              <a:ext uri="{FF2B5EF4-FFF2-40B4-BE49-F238E27FC236}">
                <a16:creationId xmlns:a16="http://schemas.microsoft.com/office/drawing/2014/main" id="{BF0503CA-6810-49E1-A7A1-E7AD4AB24C61}"/>
              </a:ext>
            </a:extLst>
          </p:cNvPr>
          <p:cNvSpPr txBox="1"/>
          <p:nvPr/>
        </p:nvSpPr>
        <p:spPr>
          <a:xfrm>
            <a:off x="334963" y="-1448029"/>
            <a:ext cx="10102542" cy="745460"/>
          </a:xfrm>
          <a:prstGeom prst="rect">
            <a:avLst/>
          </a:prstGeom>
          <a:noFill/>
        </p:spPr>
        <p:txBody>
          <a:bodyPr wrap="square" rtlCol="0">
            <a:spAutoFit/>
          </a:bodyPr>
          <a:lstStyle/>
          <a:p>
            <a:r>
              <a:rPr lang="de-DE" sz="1900" b="1" dirty="0">
                <a:solidFill>
                  <a:schemeClr val="bg1"/>
                </a:solidFill>
                <a:latin typeface="Montserrat" panose="00000500000000000000" pitchFamily="2" charset="0"/>
              </a:rPr>
              <a:t>BERUFSBEGLEITENDER MASTERSTUDIENGANG</a:t>
            </a:r>
          </a:p>
          <a:p>
            <a:r>
              <a:rPr lang="de-DE" dirty="0">
                <a:solidFill>
                  <a:schemeClr val="bg1"/>
                </a:solidFill>
                <a:latin typeface="Montserrat" panose="00000500000000000000" pitchFamily="2" charset="0"/>
              </a:rPr>
              <a:t>M.Sc. </a:t>
            </a:r>
            <a:r>
              <a:rPr lang="de-DE" dirty="0" err="1">
                <a:solidFill>
                  <a:schemeClr val="bg1"/>
                </a:solidFill>
                <a:latin typeface="Montserrat" panose="00000500000000000000" pitchFamily="2" charset="0"/>
              </a:rPr>
              <a:t>Realestate</a:t>
            </a:r>
            <a:r>
              <a:rPr lang="de-DE" dirty="0">
                <a:solidFill>
                  <a:schemeClr val="bg1"/>
                </a:solidFill>
                <a:latin typeface="Montserrat" panose="00000500000000000000" pitchFamily="2" charset="0"/>
              </a:rPr>
              <a:t> </a:t>
            </a:r>
            <a:r>
              <a:rPr lang="de-DE" dirty="0" err="1">
                <a:solidFill>
                  <a:schemeClr val="bg1"/>
                </a:solidFill>
                <a:latin typeface="Montserrat" panose="00000500000000000000" pitchFamily="2" charset="0"/>
              </a:rPr>
              <a:t>Management+Construction</a:t>
            </a:r>
            <a:r>
              <a:rPr lang="de-DE" dirty="0">
                <a:solidFill>
                  <a:schemeClr val="bg1"/>
                </a:solidFill>
                <a:latin typeface="Montserrat" panose="00000500000000000000" pitchFamily="2" charset="0"/>
              </a:rPr>
              <a:t> Project Management</a:t>
            </a:r>
            <a:endParaRPr lang="de-DE" dirty="0"/>
          </a:p>
        </p:txBody>
      </p:sp>
      <p:sp>
        <p:nvSpPr>
          <p:cNvPr id="15" name="Textfeld 14">
            <a:extLst>
              <a:ext uri="{FF2B5EF4-FFF2-40B4-BE49-F238E27FC236}">
                <a16:creationId xmlns:a16="http://schemas.microsoft.com/office/drawing/2014/main" id="{6FA2FD91-E66C-4439-AA4C-3293D904259F}"/>
              </a:ext>
            </a:extLst>
          </p:cNvPr>
          <p:cNvSpPr txBox="1"/>
          <p:nvPr/>
        </p:nvSpPr>
        <p:spPr>
          <a:xfrm>
            <a:off x="7108480" y="6032305"/>
            <a:ext cx="4295940" cy="477054"/>
          </a:xfrm>
          <a:prstGeom prst="rect">
            <a:avLst/>
          </a:prstGeom>
          <a:noFill/>
        </p:spPr>
        <p:txBody>
          <a:bodyPr wrap="square">
            <a:spAutoFit/>
          </a:bodyPr>
          <a:lstStyle/>
          <a:p>
            <a:r>
              <a:rPr lang="de-DE" sz="1300" dirty="0">
                <a:latin typeface="Montserrat" panose="00000500000000000000" pitchFamily="2" charset="0"/>
              </a:rPr>
              <a:t>WEITERE INFOS</a:t>
            </a:r>
          </a:p>
          <a:p>
            <a:r>
              <a:rPr lang="de-DE" sz="1200" dirty="0">
                <a:latin typeface="Montserrat" panose="00000500000000000000" pitchFamily="2" charset="0"/>
              </a:rPr>
              <a:t>www.rem-cpm.de </a:t>
            </a:r>
          </a:p>
        </p:txBody>
      </p:sp>
      <p:pic>
        <p:nvPicPr>
          <p:cNvPr id="3" name="Grafik 2" descr="Ein Bild, das Tisch enthält.&#10;&#10;Automatisch generierte Beschreibung">
            <a:extLst>
              <a:ext uri="{FF2B5EF4-FFF2-40B4-BE49-F238E27FC236}">
                <a16:creationId xmlns:a16="http://schemas.microsoft.com/office/drawing/2014/main" id="{95BA013F-7768-4F70-BA9C-A9F49C6A4B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251" y="1572181"/>
            <a:ext cx="6012454" cy="3225601"/>
          </a:xfrm>
          <a:prstGeom prst="rect">
            <a:avLst/>
          </a:prstGeom>
        </p:spPr>
      </p:pic>
      <p:sp>
        <p:nvSpPr>
          <p:cNvPr id="11" name="Textfeld 10">
            <a:extLst>
              <a:ext uri="{FF2B5EF4-FFF2-40B4-BE49-F238E27FC236}">
                <a16:creationId xmlns:a16="http://schemas.microsoft.com/office/drawing/2014/main" id="{BF0503CA-6810-49E1-A7A1-E7AD4AB24C61}"/>
              </a:ext>
            </a:extLst>
          </p:cNvPr>
          <p:cNvSpPr txBox="1"/>
          <p:nvPr/>
        </p:nvSpPr>
        <p:spPr>
          <a:xfrm>
            <a:off x="247649" y="218765"/>
            <a:ext cx="10189855" cy="677108"/>
          </a:xfrm>
          <a:prstGeom prst="rect">
            <a:avLst/>
          </a:prstGeom>
          <a:noFill/>
        </p:spPr>
        <p:txBody>
          <a:bodyPr wrap="square" rtlCol="0">
            <a:spAutoFit/>
          </a:bodyPr>
          <a:lstStyle/>
          <a:p>
            <a:r>
              <a:rPr lang="de-DE" sz="1600" b="1" dirty="0">
                <a:solidFill>
                  <a:schemeClr val="bg1"/>
                </a:solidFill>
                <a:latin typeface="Montserrat" panose="00000500000000000000" pitchFamily="2" charset="0"/>
              </a:rPr>
              <a:t>BERUFSBEGLEITENDER MASTERSTUDIENGANG</a:t>
            </a:r>
          </a:p>
          <a:p>
            <a:r>
              <a:rPr lang="de-DE" sz="2200" dirty="0">
                <a:solidFill>
                  <a:schemeClr val="bg1"/>
                </a:solidFill>
                <a:latin typeface="Montserrat" panose="00000500000000000000" pitchFamily="2" charset="0"/>
              </a:rPr>
              <a:t>M.Sc. Real Estate </a:t>
            </a:r>
            <a:r>
              <a:rPr lang="de-DE" sz="2200" dirty="0" err="1">
                <a:solidFill>
                  <a:schemeClr val="bg1"/>
                </a:solidFill>
                <a:latin typeface="Montserrat" panose="00000500000000000000" pitchFamily="2" charset="0"/>
              </a:rPr>
              <a:t>Management+Construction</a:t>
            </a:r>
            <a:r>
              <a:rPr lang="de-DE" sz="2200" dirty="0">
                <a:solidFill>
                  <a:schemeClr val="bg1"/>
                </a:solidFill>
                <a:latin typeface="Montserrat" panose="00000500000000000000" pitchFamily="2" charset="0"/>
              </a:rPr>
              <a:t> Project Management</a:t>
            </a:r>
            <a:endParaRPr lang="de-DE" sz="2200" dirty="0"/>
          </a:p>
        </p:txBody>
      </p:sp>
    </p:spTree>
    <p:extLst>
      <p:ext uri="{BB962C8B-B14F-4D97-AF65-F5344CB8AC3E}">
        <p14:creationId xmlns:p14="http://schemas.microsoft.com/office/powerpoint/2010/main" val="1332519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hlinkClick r:id="rId2"/>
            <a:extLst>
              <a:ext uri="{FF2B5EF4-FFF2-40B4-BE49-F238E27FC236}">
                <a16:creationId xmlns:a16="http://schemas.microsoft.com/office/drawing/2014/main" id="{810E9596-3F37-47C7-8F6A-D398E6D3ED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17" y="-83269"/>
            <a:ext cx="12468730" cy="7013159"/>
          </a:xfrm>
          <a:prstGeom prst="rect">
            <a:avLst/>
          </a:prstGeom>
        </p:spPr>
      </p:pic>
      <p:sp>
        <p:nvSpPr>
          <p:cNvPr id="4" name="Textfeld 3">
            <a:extLst>
              <a:ext uri="{FF2B5EF4-FFF2-40B4-BE49-F238E27FC236}">
                <a16:creationId xmlns:a16="http://schemas.microsoft.com/office/drawing/2014/main" id="{37861068-74D8-4496-A01E-6B6A93C17C4C}"/>
              </a:ext>
            </a:extLst>
          </p:cNvPr>
          <p:cNvSpPr txBox="1"/>
          <p:nvPr/>
        </p:nvSpPr>
        <p:spPr>
          <a:xfrm>
            <a:off x="3267754" y="5449622"/>
            <a:ext cx="5981317" cy="360740"/>
          </a:xfrm>
          <a:prstGeom prst="rect">
            <a:avLst/>
          </a:prstGeom>
          <a:solidFill>
            <a:srgbClr val="9A999A"/>
          </a:solidFill>
        </p:spPr>
        <p:txBody>
          <a:bodyPr wrap="none" lIns="0" tIns="0" rIns="0" bIns="0" rtlCol="0">
            <a:spAutoFit/>
          </a:bodyPr>
          <a:lstStyle/>
          <a:p>
            <a:r>
              <a:rPr lang="de-DE" dirty="0">
                <a:solidFill>
                  <a:srgbClr val="C00000"/>
                </a:solidFill>
                <a:latin typeface="Bell MT" panose="02020503060305020303" pitchFamily="18" charset="0"/>
              </a:rPr>
              <a:t>https://tuerchen.com/berufsbegleitendstudieren</a:t>
            </a:r>
          </a:p>
        </p:txBody>
      </p:sp>
    </p:spTree>
    <p:extLst>
      <p:ext uri="{BB962C8B-B14F-4D97-AF65-F5344CB8AC3E}">
        <p14:creationId xmlns:p14="http://schemas.microsoft.com/office/powerpoint/2010/main" val="1501870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51EEAF2-4BC3-471D-A825-5A0D1DD62177}"/>
              </a:ext>
            </a:extLst>
          </p:cNvPr>
          <p:cNvSpPr txBox="1">
            <a:spLocks noChangeArrowheads="1"/>
          </p:cNvSpPr>
          <p:nvPr/>
        </p:nvSpPr>
        <p:spPr bwMode="auto">
          <a:xfrm>
            <a:off x="243095" y="1111895"/>
            <a:ext cx="9877647" cy="445443"/>
          </a:xfrm>
          <a:prstGeom prst="rect">
            <a:avLst/>
          </a:prstGeom>
          <a:noFill/>
          <a:ln w="9525">
            <a:noFill/>
            <a:miter lim="800000"/>
            <a:headEnd/>
            <a:tailEnd/>
          </a:ln>
        </p:spPr>
        <p:txBody>
          <a:bodyPr wrap="square">
            <a:spAutoFit/>
          </a:bodyPr>
          <a:lstStyle/>
          <a:p>
            <a:pPr>
              <a:lnSpc>
                <a:spcPts val="2700"/>
              </a:lnSpc>
            </a:pPr>
            <a:r>
              <a:rPr lang="de-DE" sz="3200" b="1" dirty="0">
                <a:solidFill>
                  <a:schemeClr val="bg2"/>
                </a:solidFill>
              </a:rPr>
              <a:t>NOCH FRAGEN?</a:t>
            </a:r>
          </a:p>
        </p:txBody>
      </p:sp>
      <p:pic>
        <p:nvPicPr>
          <p:cNvPr id="5" name="Grafik 4" descr="Ein Bild, das Person, darstellend enthält.&#10;&#10;Automatisch generierte Beschreibung">
            <a:extLst>
              <a:ext uri="{FF2B5EF4-FFF2-40B4-BE49-F238E27FC236}">
                <a16:creationId xmlns:a16="http://schemas.microsoft.com/office/drawing/2014/main" id="{DA98E905-81FD-47F6-BB16-A2FF7888A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61" y="1752445"/>
            <a:ext cx="5311917" cy="3520031"/>
          </a:xfrm>
          <a:prstGeom prst="rect">
            <a:avLst/>
          </a:prstGeom>
        </p:spPr>
      </p:pic>
      <p:sp>
        <p:nvSpPr>
          <p:cNvPr id="6" name="Textfeld 5">
            <a:extLst>
              <a:ext uri="{FF2B5EF4-FFF2-40B4-BE49-F238E27FC236}">
                <a16:creationId xmlns:a16="http://schemas.microsoft.com/office/drawing/2014/main" id="{039D1C59-1671-4D36-B967-493CB79EC8FE}"/>
              </a:ext>
            </a:extLst>
          </p:cNvPr>
          <p:cNvSpPr txBox="1"/>
          <p:nvPr/>
        </p:nvSpPr>
        <p:spPr>
          <a:xfrm>
            <a:off x="6035840" y="1686469"/>
            <a:ext cx="5550250" cy="3246658"/>
          </a:xfrm>
          <a:prstGeom prst="rect">
            <a:avLst/>
          </a:prstGeom>
        </p:spPr>
        <p:txBody>
          <a:bodyPr wrap="square" lIns="0" tIns="0" rIns="0" bIns="0" rtlCol="0">
            <a:spAutoFit/>
          </a:bodyPr>
          <a:lstStyle/>
          <a:p>
            <a:r>
              <a:rPr lang="de-DE" dirty="0">
                <a:solidFill>
                  <a:schemeClr val="bg1"/>
                </a:solidFill>
              </a:rPr>
              <a:t>Auch beim Online Karrieretag der Bauwirtschaft am 9. Dezember stehen wir Euch gerne Rede und Antwort!</a:t>
            </a:r>
          </a:p>
          <a:p>
            <a:endParaRPr lang="de-DE" dirty="0">
              <a:solidFill>
                <a:schemeClr val="bg1"/>
              </a:solidFill>
            </a:endParaRPr>
          </a:p>
          <a:p>
            <a:r>
              <a:rPr lang="de-DE" dirty="0">
                <a:solidFill>
                  <a:schemeClr val="bg1"/>
                </a:solidFill>
              </a:rPr>
              <a:t>Wir freuen uns auf Euch!</a:t>
            </a:r>
          </a:p>
          <a:p>
            <a:endParaRPr lang="de-DE" dirty="0">
              <a:solidFill>
                <a:schemeClr val="bg1"/>
              </a:solidFill>
            </a:endParaRPr>
          </a:p>
          <a:p>
            <a:r>
              <a:rPr lang="de-DE" dirty="0">
                <a:solidFill>
                  <a:schemeClr val="bg1"/>
                </a:solidFill>
              </a:rPr>
              <a:t>Eurer Team von </a:t>
            </a:r>
          </a:p>
          <a:p>
            <a:r>
              <a:rPr lang="de-DE" dirty="0">
                <a:solidFill>
                  <a:schemeClr val="bg1"/>
                </a:solidFill>
              </a:rPr>
              <a:t>Berufsbegleitend studieren an der Bergischen Universität Wuppertal</a:t>
            </a:r>
          </a:p>
        </p:txBody>
      </p:sp>
      <p:grpSp>
        <p:nvGrpSpPr>
          <p:cNvPr id="12" name="Gruppieren 11">
            <a:extLst>
              <a:ext uri="{FF2B5EF4-FFF2-40B4-BE49-F238E27FC236}">
                <a16:creationId xmlns:a16="http://schemas.microsoft.com/office/drawing/2014/main" id="{BF37E047-97E3-4150-900C-89A73D94B632}"/>
              </a:ext>
            </a:extLst>
          </p:cNvPr>
          <p:cNvGrpSpPr/>
          <p:nvPr/>
        </p:nvGrpSpPr>
        <p:grpSpPr>
          <a:xfrm>
            <a:off x="6035840" y="5062258"/>
            <a:ext cx="1348187" cy="222250"/>
            <a:chOff x="8767141" y="4726672"/>
            <a:chExt cx="1348187" cy="222250"/>
          </a:xfrm>
        </p:grpSpPr>
        <p:pic>
          <p:nvPicPr>
            <p:cNvPr id="1028" name="Bild 18">
              <a:extLst>
                <a:ext uri="{FF2B5EF4-FFF2-40B4-BE49-F238E27FC236}">
                  <a16:creationId xmlns:a16="http://schemas.microsoft.com/office/drawing/2014/main" id="{B44195BB-0E9F-4848-8E7D-330A1FAF82D6}"/>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767141" y="4726672"/>
              <a:ext cx="222250" cy="222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Bild 17">
              <a:extLst>
                <a:ext uri="{FF2B5EF4-FFF2-40B4-BE49-F238E27FC236}">
                  <a16:creationId xmlns:a16="http://schemas.microsoft.com/office/drawing/2014/main" id="{0C81209B-5C1D-451D-8772-3D59FDA41B9B}"/>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9136508" y="4726672"/>
              <a:ext cx="222250" cy="222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Bild 16">
              <a:extLst>
                <a:ext uri="{FF2B5EF4-FFF2-40B4-BE49-F238E27FC236}">
                  <a16:creationId xmlns:a16="http://schemas.microsoft.com/office/drawing/2014/main" id="{337D6601-7661-4471-AA0D-FC8DE84BFA22}"/>
                </a:ext>
              </a:extLst>
            </p:cNvPr>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9495743" y="4726672"/>
              <a:ext cx="260350" cy="2222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Bild 15">
              <a:extLst>
                <a:ext uri="{FF2B5EF4-FFF2-40B4-BE49-F238E27FC236}">
                  <a16:creationId xmlns:a16="http://schemas.microsoft.com/office/drawing/2014/main" id="{8A7F0C79-D9A9-4114-B906-B8CB74DA0BF7}"/>
                </a:ext>
              </a:extLst>
            </p:cNvPr>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9893078" y="4726672"/>
              <a:ext cx="222250" cy="22225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5">
            <a:extLst>
              <a:ext uri="{FF2B5EF4-FFF2-40B4-BE49-F238E27FC236}">
                <a16:creationId xmlns:a16="http://schemas.microsoft.com/office/drawing/2014/main" id="{A3D0EFE1-6A1A-47AE-B8FD-CE450652713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9" name="Rectangle 7">
            <a:extLst>
              <a:ext uri="{FF2B5EF4-FFF2-40B4-BE49-F238E27FC236}">
                <a16:creationId xmlns:a16="http://schemas.microsoft.com/office/drawing/2014/main" id="{6BE7666C-CFA2-4A06-BFE5-CB3A11021D82}"/>
              </a:ext>
            </a:extLst>
          </p:cNvPr>
          <p:cNvSpPr>
            <a:spLocks noChangeArrowheads="1"/>
          </p:cNvSpPr>
          <p:nvPr/>
        </p:nvSpPr>
        <p:spPr bwMode="auto">
          <a:xfrm>
            <a:off x="0" y="444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kumimoji="0" lang="de-DE" altLang="de-DE" sz="1100" b="0" i="0" u="none" strike="noStrike" cap="none" normalizeH="0" baseline="0">
                <a:ln>
                  <a:noFill/>
                </a:ln>
                <a:solidFill>
                  <a:srgbClr val="FFFFFF"/>
                </a:solidFill>
                <a:effectLst/>
                <a:ea typeface="Calibri" panose="020F050202020403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B661935C-CCF9-46E3-BD40-3674B8094F9D}"/>
              </a:ext>
            </a:extLst>
          </p:cNvPr>
          <p:cNvSpPr>
            <a:spLocks noChangeArrowheads="1"/>
          </p:cNvSpPr>
          <p:nvPr/>
        </p:nvSpPr>
        <p:spPr bwMode="auto">
          <a:xfrm>
            <a:off x="0" y="666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rgbClr val="FFFFFF"/>
                </a:solidFill>
                <a:effectLst/>
                <a:latin typeface="Arial" panose="020B0604020202020204" pitchFamily="34" charset="0"/>
                <a:ea typeface="Calibri" panose="020F0502020204030204" pitchFamily="34" charset="0"/>
              </a:rPr>
              <a:t> </a:t>
            </a:r>
            <a:endParaRPr kumimoji="0" lang="de-DE"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3406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0" y="0"/>
            <a:ext cx="12192000" cy="6858000"/>
          </a:xfrm>
          <a:prstGeom prst="rect">
            <a:avLst/>
          </a:prstGeom>
          <a:solidFill>
            <a:srgbClr val="E50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dirty="0"/>
          </a:p>
        </p:txBody>
      </p:sp>
      <p:sp>
        <p:nvSpPr>
          <p:cNvPr id="9" name="Rechteck 8"/>
          <p:cNvSpPr/>
          <p:nvPr/>
        </p:nvSpPr>
        <p:spPr>
          <a:xfrm>
            <a:off x="10482713" y="332656"/>
            <a:ext cx="1727200" cy="539751"/>
          </a:xfrm>
          <a:prstGeom prst="rect">
            <a:avLst/>
          </a:prstGeom>
          <a:solidFill>
            <a:srgbClr val="7DB423"/>
          </a:solidFill>
          <a:ln>
            <a:noFill/>
          </a:ln>
          <a:effectLst>
            <a:outerShdw blurRad="136525" dist="25400" dir="8520000" rotWithShape="0">
              <a:srgbClr val="000000">
                <a:alpha val="42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10" name="Bild 17" descr="BUW_Logo-weiss.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90665" y="394569"/>
            <a:ext cx="11461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10"/>
          <p:cNvSpPr txBox="1"/>
          <p:nvPr/>
        </p:nvSpPr>
        <p:spPr>
          <a:xfrm>
            <a:off x="10430857" y="6126034"/>
            <a:ext cx="1741216" cy="830997"/>
          </a:xfrm>
          <a:prstGeom prst="rect">
            <a:avLst/>
          </a:prstGeom>
          <a:noFill/>
        </p:spPr>
        <p:txBody>
          <a:bodyPr wrap="square" rtlCol="0">
            <a:spAutoFit/>
          </a:bodyPr>
          <a:lstStyle/>
          <a:p>
            <a:pPr algn="r"/>
            <a:fld id="{7DC20CFD-3477-4CE9-84F8-C48EE40F3840}" type="slidenum">
              <a:rPr lang="de-DE" sz="4800" b="1" smtClean="0">
                <a:solidFill>
                  <a:srgbClr val="89BA17"/>
                </a:solidFill>
                <a:latin typeface="Arial Black" panose="020B0A04020102020204" pitchFamily="34" charset="0"/>
                <a:cs typeface="Arial"/>
              </a:rPr>
              <a:pPr algn="r"/>
              <a:t>19</a:t>
            </a:fld>
            <a:endParaRPr lang="de-DE" sz="4800" dirty="0">
              <a:solidFill>
                <a:srgbClr val="89BA17"/>
              </a:solidFill>
              <a:latin typeface="Arial Black" panose="020B0A04020102020204" pitchFamily="34" charset="0"/>
              <a:cs typeface="Arial"/>
            </a:endParaRPr>
          </a:p>
        </p:txBody>
      </p:sp>
      <p:pic>
        <p:nvPicPr>
          <p:cNvPr id="5" name="Grafik 4" descr="Ein Bild, das Text, Frau, Person enthält.&#10;&#10;Automatisch generierte Beschreibung">
            <a:extLst>
              <a:ext uri="{FF2B5EF4-FFF2-40B4-BE49-F238E27FC236}">
                <a16:creationId xmlns:a16="http://schemas.microsoft.com/office/drawing/2014/main" id="{F67B72BC-C62E-4750-92F0-963F7A15CF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549" y="549274"/>
            <a:ext cx="5759451" cy="5759451"/>
          </a:xfrm>
          <a:prstGeom prst="rect">
            <a:avLst/>
          </a:prstGeom>
        </p:spPr>
      </p:pic>
      <p:sp>
        <p:nvSpPr>
          <p:cNvPr id="15" name="Text Box 10">
            <a:extLst>
              <a:ext uri="{FF2B5EF4-FFF2-40B4-BE49-F238E27FC236}">
                <a16:creationId xmlns:a16="http://schemas.microsoft.com/office/drawing/2014/main" id="{3136104E-AA8E-4063-967F-DF383B405DBE}"/>
              </a:ext>
            </a:extLst>
          </p:cNvPr>
          <p:cNvSpPr txBox="1">
            <a:spLocks noChangeArrowheads="1"/>
          </p:cNvSpPr>
          <p:nvPr/>
        </p:nvSpPr>
        <p:spPr bwMode="auto">
          <a:xfrm rot="20876827">
            <a:off x="2961808" y="541006"/>
            <a:ext cx="3645602" cy="1510771"/>
          </a:xfrm>
          <a:prstGeom prst="rect">
            <a:avLst/>
          </a:prstGeom>
          <a:solidFill>
            <a:srgbClr val="E50051">
              <a:alpha val="64000"/>
            </a:srgbClr>
          </a:solidFill>
          <a:ln w="25400" cap="flat" cmpd="sng" algn="ctr">
            <a:noFill/>
            <a:prstDash val="solid"/>
            <a:headEnd/>
            <a:tailEnd/>
          </a:ln>
          <a:effectLst/>
        </p:spPr>
        <p:txBody>
          <a:bodyPr wrap="square" lIns="108000" tIns="108000" rIns="432000" bIns="108000">
            <a:spAutoFit/>
          </a:bodyPr>
          <a:lstStyle/>
          <a:p>
            <a:pPr algn="ctr">
              <a:defRPr/>
            </a:pPr>
            <a:r>
              <a:rPr lang="de-DE" sz="2800" kern="0" dirty="0">
                <a:solidFill>
                  <a:srgbClr val="FFFFFF"/>
                </a:solidFill>
                <a:latin typeface="Arial"/>
              </a:rPr>
              <a:t>Nächster Bewerbungsstart</a:t>
            </a:r>
          </a:p>
          <a:p>
            <a:pPr algn="ctr">
              <a:defRPr/>
            </a:pPr>
            <a:r>
              <a:rPr lang="de-DE" sz="2800" kern="0" dirty="0">
                <a:solidFill>
                  <a:srgbClr val="FFFFFF"/>
                </a:solidFill>
                <a:latin typeface="Arial"/>
              </a:rPr>
              <a:t>JETZT </a:t>
            </a:r>
            <a:r>
              <a:rPr lang="de-DE" sz="2800" kern="0" dirty="0">
                <a:solidFill>
                  <a:srgbClr val="FFFFFF"/>
                </a:solidFill>
                <a:latin typeface="Arial"/>
                <a:sym typeface="Wingdings" panose="05000000000000000000" pitchFamily="2" charset="2"/>
              </a:rPr>
              <a:t></a:t>
            </a:r>
            <a:endParaRPr lang="de-DE" sz="2800" kern="0" dirty="0">
              <a:solidFill>
                <a:srgbClr val="FFFFFF"/>
              </a:solidFill>
              <a:latin typeface="Arial"/>
            </a:endParaRPr>
          </a:p>
        </p:txBody>
      </p:sp>
      <p:sp>
        <p:nvSpPr>
          <p:cNvPr id="13" name="Rectangle 5">
            <a:extLst>
              <a:ext uri="{FF2B5EF4-FFF2-40B4-BE49-F238E27FC236}">
                <a16:creationId xmlns:a16="http://schemas.microsoft.com/office/drawing/2014/main" id="{E71E990F-0AF7-40A1-95D5-6CF4BFE4B99C}"/>
              </a:ext>
            </a:extLst>
          </p:cNvPr>
          <p:cNvSpPr>
            <a:spLocks noChangeArrowheads="1"/>
          </p:cNvSpPr>
          <p:nvPr/>
        </p:nvSpPr>
        <p:spPr bwMode="auto">
          <a:xfrm>
            <a:off x="6363623" y="1173116"/>
            <a:ext cx="5560754" cy="550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06" tIns="45053" rIns="90106" bIns="45053" numCol="1" anchor="t" anchorCtr="0" compatLnSpc="1">
            <a:prstTxWarp prst="textNoShape">
              <a:avLst/>
            </a:prstTxWarp>
            <a:spAutoFit/>
          </a:bodyPr>
          <a:lstStyle/>
          <a:p>
            <a:pPr marL="0" marR="0" lvl="0" indent="0" algn="l" defTabSz="901043" rtl="0" eaLnBrk="0" fontAlgn="base" latinLnBrk="0" hangingPunct="0">
              <a:lnSpc>
                <a:spcPct val="100000"/>
              </a:lnSpc>
              <a:spcBef>
                <a:spcPct val="0"/>
              </a:spcBef>
              <a:spcAft>
                <a:spcPct val="0"/>
              </a:spcAft>
              <a:buClrTx/>
              <a:buSzTx/>
              <a:buFontTx/>
              <a:buNone/>
              <a:tabLst/>
              <a:defRPr/>
            </a:pPr>
            <a:r>
              <a:rPr kumimoji="0" lang="de-DE" sz="2800" b="0"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rPr>
              <a:t>BIM KOMPETENZ FÜR MASTERSTUDIERENDE</a:t>
            </a:r>
          </a:p>
          <a:p>
            <a:pPr algn="l"/>
            <a:r>
              <a:rPr lang="de-DE" sz="1400" b="1" i="0" dirty="0">
                <a:solidFill>
                  <a:schemeClr val="accent2">
                    <a:lumMod val="50000"/>
                  </a:schemeClr>
                </a:solidFill>
                <a:effectLst/>
                <a:latin typeface="FFMarkProRegular"/>
              </a:rPr>
              <a:t>DIE PRÄSENZPHASE</a:t>
            </a:r>
          </a:p>
          <a:p>
            <a:pPr algn="l"/>
            <a:r>
              <a:rPr lang="de-DE" sz="1400" b="0" i="0" dirty="0">
                <a:solidFill>
                  <a:schemeClr val="accent2">
                    <a:lumMod val="50000"/>
                  </a:schemeClr>
                </a:solidFill>
                <a:effectLst/>
                <a:latin typeface="FFMarkProRegular"/>
              </a:rPr>
              <a:t>Was steckt eigentlich genau hinter der Methode BIM? Was bedeutet BIM für die am Bau beteiligten Personen und wie wird die Methode in den einzelnen Phasen des Lebenszyklus‘ überhaupt angewendet? Genau darum geht es in der einwöchigen Präsenzphase. Im Rahmen verschiedener Vorlesungen und Seminare erfährst du mehr über BIM und digitale Werkzeuge.</a:t>
            </a:r>
          </a:p>
          <a:p>
            <a:pPr algn="l"/>
            <a:r>
              <a:rPr lang="de-DE" sz="1400" b="1" i="0" dirty="0">
                <a:solidFill>
                  <a:schemeClr val="accent2">
                    <a:lumMod val="50000"/>
                  </a:schemeClr>
                </a:solidFill>
                <a:effectLst/>
                <a:latin typeface="FFMarkProRegular"/>
              </a:rPr>
              <a:t>DIE PROJEKTPHASE</a:t>
            </a:r>
          </a:p>
          <a:p>
            <a:pPr algn="l"/>
            <a:r>
              <a:rPr lang="de-DE" sz="1400" b="0" i="0" dirty="0">
                <a:solidFill>
                  <a:schemeClr val="accent2">
                    <a:lumMod val="50000"/>
                  </a:schemeClr>
                </a:solidFill>
                <a:effectLst/>
                <a:latin typeface="FFMarkProRegular"/>
              </a:rPr>
              <a:t>Los geht’s mit der Teamarbeit: Mit dem erlernten Grundlagenwissen starten du und deine Teammitglieder in die Projektarbeit, bei der ihr die Methode BIM konkret anwendet. Die Ergebnisse sind in einer schriftlichen Ausarbeitung mit digitalen Prozessen und 3D-Modellen zu dokumentieren.</a:t>
            </a:r>
          </a:p>
          <a:p>
            <a:pPr algn="l"/>
            <a:r>
              <a:rPr lang="de-DE" sz="1400" b="1" i="0" dirty="0">
                <a:solidFill>
                  <a:schemeClr val="accent2">
                    <a:lumMod val="50000"/>
                  </a:schemeClr>
                </a:solidFill>
                <a:effectLst/>
                <a:latin typeface="FFMarkProRegular"/>
              </a:rPr>
              <a:t>DAS ABSCHLUSSEVENT</a:t>
            </a:r>
          </a:p>
          <a:p>
            <a:pPr algn="l"/>
            <a:r>
              <a:rPr lang="de-DE" sz="1400" b="0" i="0" dirty="0">
                <a:solidFill>
                  <a:schemeClr val="accent2">
                    <a:lumMod val="50000"/>
                  </a:schemeClr>
                </a:solidFill>
                <a:effectLst/>
                <a:latin typeface="FFMarkProRegular"/>
              </a:rPr>
              <a:t>Showdown! Am Tag des Abschlussevents kommen alle Teams nochmal in der Uni Wuppertal zusammen, stellen ihre Ergebnisse vor und stehen der Expertenjury Rede und Antwort.</a:t>
            </a:r>
          </a:p>
          <a:p>
            <a:pPr algn="l"/>
            <a:r>
              <a:rPr lang="de-DE" sz="1400" b="0" i="0" dirty="0">
                <a:solidFill>
                  <a:schemeClr val="accent2">
                    <a:lumMod val="50000"/>
                  </a:schemeClr>
                </a:solidFill>
                <a:effectLst/>
                <a:latin typeface="FFMarkProRegular"/>
              </a:rPr>
              <a:t>Am Abend wird es für dich und dein Team dann noch einmal spannend, denn das Gewinnerteam wird auf dem Abschlussevent im </a:t>
            </a:r>
            <a:r>
              <a:rPr lang="de-DE" sz="1400" b="0" i="0" dirty="0" err="1">
                <a:solidFill>
                  <a:schemeClr val="accent2">
                    <a:lumMod val="50000"/>
                  </a:schemeClr>
                </a:solidFill>
                <a:effectLst/>
                <a:latin typeface="FFMarkProRegular"/>
              </a:rPr>
              <a:t>bahnhof</a:t>
            </a:r>
            <a:r>
              <a:rPr lang="de-DE" sz="1400" b="0" i="0" dirty="0">
                <a:solidFill>
                  <a:schemeClr val="accent2">
                    <a:lumMod val="50000"/>
                  </a:schemeClr>
                </a:solidFill>
                <a:effectLst/>
                <a:latin typeface="FFMarkProRegular"/>
              </a:rPr>
              <a:t> </a:t>
            </a:r>
            <a:r>
              <a:rPr lang="de-DE" sz="1400" b="0" i="0" dirty="0" err="1">
                <a:solidFill>
                  <a:schemeClr val="accent2">
                    <a:lumMod val="50000"/>
                  </a:schemeClr>
                </a:solidFill>
                <a:effectLst/>
                <a:latin typeface="FFMarkProRegular"/>
              </a:rPr>
              <a:t>blo</a:t>
            </a:r>
            <a:r>
              <a:rPr lang="de-DE" sz="1400" b="0" i="0" dirty="0">
                <a:solidFill>
                  <a:schemeClr val="accent2">
                    <a:lumMod val="50000"/>
                  </a:schemeClr>
                </a:solidFill>
                <a:effectLst/>
                <a:latin typeface="FFMarkProRegular"/>
              </a:rPr>
              <a:t>, einer ganz besonderen Location, gekürt. </a:t>
            </a:r>
          </a:p>
          <a:p>
            <a:pPr marL="0" marR="0" lvl="0" indent="0" algn="l" defTabSz="901043"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 name="Rechteck 1"/>
          <p:cNvSpPr/>
          <p:nvPr/>
        </p:nvSpPr>
        <p:spPr>
          <a:xfrm>
            <a:off x="4061638" y="4148743"/>
            <a:ext cx="382772" cy="338554"/>
          </a:xfrm>
          <a:prstGeom prst="rect">
            <a:avLst/>
          </a:prstGeom>
          <a:gradFill>
            <a:gsLst>
              <a:gs pos="0">
                <a:srgbClr val="7E8800"/>
              </a:gs>
              <a:gs pos="50000">
                <a:srgbClr val="7E8800"/>
              </a:gs>
              <a:gs pos="100000">
                <a:srgbClr val="494D00"/>
              </a:gs>
            </a:gsLst>
            <a:lin ang="5400000" scaled="1"/>
          </a:gradFill>
        </p:spPr>
        <p:txBody>
          <a:bodyPr wrap="square" lIns="0" tIns="0" rIns="0" bIns="0">
            <a:spAutoFit/>
          </a:bodyPr>
          <a:lstStyle/>
          <a:p>
            <a:r>
              <a:rPr lang="de-DE" sz="2200" b="1" dirty="0">
                <a:solidFill>
                  <a:schemeClr val="bg1"/>
                </a:solidFill>
                <a:latin typeface="Lucida Bright" panose="02040602050505020304" pitchFamily="18" charset="0"/>
                <a:cs typeface="Segoe UI Semibold" panose="020B0702040204020203" pitchFamily="34" charset="0"/>
              </a:rPr>
              <a:t>22</a:t>
            </a:r>
            <a:endParaRPr lang="de-DE" sz="2200" b="1" dirty="0">
              <a:latin typeface="Lucida Bright" panose="02040602050505020304" pitchFamily="18" charset="0"/>
              <a:cs typeface="Segoe UI Semibold" panose="020B0702040204020203" pitchFamily="34" charset="0"/>
            </a:endParaRPr>
          </a:p>
        </p:txBody>
      </p:sp>
    </p:spTree>
    <p:extLst>
      <p:ext uri="{BB962C8B-B14F-4D97-AF65-F5344CB8AC3E}">
        <p14:creationId xmlns:p14="http://schemas.microsoft.com/office/powerpoint/2010/main" val="2662639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6D5C354-B0E8-4545-BFBE-7A2B4E69EE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282" y="133350"/>
            <a:ext cx="12836776" cy="7232519"/>
          </a:xfrm>
          <a:prstGeom prst="rect">
            <a:avLst/>
          </a:prstGeom>
        </p:spPr>
      </p:pic>
      <p:sp>
        <p:nvSpPr>
          <p:cNvPr id="9" name="Textfeld 8">
            <a:extLst>
              <a:ext uri="{FF2B5EF4-FFF2-40B4-BE49-F238E27FC236}">
                <a16:creationId xmlns:a16="http://schemas.microsoft.com/office/drawing/2014/main" id="{243A7BFE-C912-42CD-8F07-29C848E5700F}"/>
              </a:ext>
            </a:extLst>
          </p:cNvPr>
          <p:cNvSpPr txBox="1"/>
          <p:nvPr/>
        </p:nvSpPr>
        <p:spPr>
          <a:xfrm>
            <a:off x="-239282" y="0"/>
            <a:ext cx="12836776" cy="861774"/>
          </a:xfrm>
          <a:prstGeom prst="rect">
            <a:avLst/>
          </a:prstGeom>
          <a:gradFill flip="none" rotWithShape="1">
            <a:gsLst>
              <a:gs pos="0">
                <a:srgbClr val="4E4D53">
                  <a:alpha val="92000"/>
                </a:srgbClr>
              </a:gs>
              <a:gs pos="50000">
                <a:srgbClr val="58575D">
                  <a:alpha val="80000"/>
                </a:srgbClr>
              </a:gs>
              <a:gs pos="100000">
                <a:srgbClr val="626166">
                  <a:alpha val="54000"/>
                </a:srgbClr>
              </a:gs>
            </a:gsLst>
            <a:lin ang="5400000" scaled="1"/>
            <a:tileRect/>
          </a:gradFill>
        </p:spPr>
        <p:txBody>
          <a:bodyPr wrap="square" lIns="0" tIns="0" rIns="0" bIns="0" rtlCol="0">
            <a:spAutoFit/>
          </a:bodyPr>
          <a:lstStyle/>
          <a:p>
            <a:endParaRPr lang="de-DE" sz="1200" b="1" dirty="0">
              <a:solidFill>
                <a:schemeClr val="bg2"/>
              </a:solidFill>
            </a:endParaRPr>
          </a:p>
          <a:p>
            <a:pPr algn="ctr"/>
            <a:r>
              <a:rPr lang="de-DE" sz="3200" b="1" dirty="0">
                <a:solidFill>
                  <a:schemeClr val="bg2"/>
                </a:solidFill>
              </a:rPr>
              <a:t>HERAUSFORDERUNGEN DER ZUKUNFT</a:t>
            </a:r>
            <a:endParaRPr lang="de-DE" sz="1200" b="1" dirty="0">
              <a:solidFill>
                <a:schemeClr val="bg2"/>
              </a:solidFill>
            </a:endParaRPr>
          </a:p>
          <a:p>
            <a:endParaRPr lang="de-DE" sz="1200" b="1" dirty="0">
              <a:solidFill>
                <a:schemeClr val="bg2"/>
              </a:solidFill>
            </a:endParaRPr>
          </a:p>
        </p:txBody>
      </p:sp>
    </p:spTree>
    <p:extLst>
      <p:ext uri="{BB962C8B-B14F-4D97-AF65-F5344CB8AC3E}">
        <p14:creationId xmlns:p14="http://schemas.microsoft.com/office/powerpoint/2010/main" val="79025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4294967295"/>
          </p:nvPr>
        </p:nvSpPr>
        <p:spPr>
          <a:xfrm>
            <a:off x="863601" y="2574925"/>
            <a:ext cx="10933112" cy="749300"/>
          </a:xfrm>
        </p:spPr>
        <p:txBody>
          <a:bodyPr>
            <a:noAutofit/>
          </a:bodyPr>
          <a:lstStyle/>
          <a:p>
            <a:pPr marL="0" indent="0">
              <a:buNone/>
            </a:pPr>
            <a:r>
              <a:rPr lang="de-DE" sz="5000" dirty="0">
                <a:solidFill>
                  <a:schemeClr val="bg1"/>
                </a:solidFill>
                <a:latin typeface="Arial Black" panose="020B0A04020102020204" pitchFamily="34" charset="0"/>
              </a:rPr>
              <a:t>BACHELOR IN DER TASCHE</a:t>
            </a:r>
          </a:p>
          <a:p>
            <a:pPr marL="0" indent="0">
              <a:buNone/>
            </a:pPr>
            <a:r>
              <a:rPr lang="de-DE" sz="5000" dirty="0">
                <a:solidFill>
                  <a:schemeClr val="bg1"/>
                </a:solidFill>
                <a:latin typeface="Arial Black" panose="020B0A04020102020204" pitchFamily="34" charset="0"/>
              </a:rPr>
              <a:t>… UND DANN?</a:t>
            </a:r>
          </a:p>
        </p:txBody>
      </p:sp>
    </p:spTree>
    <p:extLst>
      <p:ext uri="{BB962C8B-B14F-4D97-AF65-F5344CB8AC3E}">
        <p14:creationId xmlns:p14="http://schemas.microsoft.com/office/powerpoint/2010/main" val="351275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4">
            <a:extLst>
              <a:ext uri="{FF2B5EF4-FFF2-40B4-BE49-F238E27FC236}">
                <a16:creationId xmlns:a16="http://schemas.microsoft.com/office/drawing/2014/main" id="{07560974-33D8-4516-B452-B6A7570C085F}"/>
              </a:ext>
            </a:extLst>
          </p:cNvPr>
          <p:cNvSpPr/>
          <p:nvPr/>
        </p:nvSpPr>
        <p:spPr bwMode="auto">
          <a:xfrm>
            <a:off x="-1" y="4979405"/>
            <a:ext cx="10732169" cy="806117"/>
          </a:xfrm>
          <a:prstGeom prst="roundRect">
            <a:avLst/>
          </a:prstGeom>
          <a:gradFill>
            <a:gsLst>
              <a:gs pos="0">
                <a:srgbClr val="FFFFFF">
                  <a:alpha val="0"/>
                </a:srgbClr>
              </a:gs>
              <a:gs pos="21000">
                <a:schemeClr val="bg1">
                  <a:alpha val="80000"/>
                </a:schemeClr>
              </a:gs>
              <a:gs pos="80000">
                <a:schemeClr val="bg1">
                  <a:alpha val="70000"/>
                </a:schemeClr>
              </a:gs>
              <a:gs pos="100000">
                <a:schemeClr val="bg1">
                  <a:alpha val="0"/>
                </a:schemeClr>
              </a:gs>
            </a:gsLst>
            <a:lin ang="0" scaled="1"/>
          </a:gradFill>
          <a:ln w="9525" cap="flat" cmpd="sng" algn="ctr">
            <a:noFill/>
            <a:prstDash val="solid"/>
            <a:round/>
            <a:headEnd type="none" w="med" len="med"/>
            <a:tailEnd type="none" w="med" len="med"/>
          </a:ln>
          <a:effectLst/>
        </p:spPr>
        <p:txBody>
          <a:bodyPr vert="horz" wrap="square" lIns="91440" tIns="0" rIns="91440" bIns="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a:ln>
                  <a:noFill/>
                </a:ln>
                <a:solidFill>
                  <a:schemeClr val="bg2">
                    <a:lumMod val="50000"/>
                  </a:schemeClr>
                </a:solidFill>
                <a:effectLst/>
                <a:latin typeface="Arial Black" panose="020B0A04020102020204" pitchFamily="34" charset="0"/>
              </a:rPr>
              <a:t>B. </a:t>
            </a:r>
            <a:r>
              <a:rPr kumimoji="0" lang="de-DE" sz="2400" b="0" i="0" u="none" strike="noStrike" cap="none" normalizeH="0" dirty="0">
                <a:ln>
                  <a:noFill/>
                </a:ln>
                <a:solidFill>
                  <a:schemeClr val="bg2">
                    <a:lumMod val="50000"/>
                  </a:schemeClr>
                </a:solidFill>
                <a:effectLst/>
                <a:latin typeface="Arial Black" panose="020B0A04020102020204" pitchFamily="34" charset="0"/>
              </a:rPr>
              <a:t>SC. // B. ENG.</a:t>
            </a:r>
            <a:endParaRPr kumimoji="0" lang="de-DE" sz="2400" b="0" i="0" u="none" strike="noStrike" cap="none" normalizeH="0" baseline="0" dirty="0">
              <a:ln>
                <a:noFill/>
              </a:ln>
              <a:solidFill>
                <a:schemeClr val="bg2">
                  <a:lumMod val="50000"/>
                </a:schemeClr>
              </a:solidFill>
              <a:effectLst/>
              <a:latin typeface="Arial Black" panose="020B0A04020102020204" pitchFamily="34" charset="0"/>
            </a:endParaRPr>
          </a:p>
        </p:txBody>
      </p:sp>
      <p:sp>
        <p:nvSpPr>
          <p:cNvPr id="4" name="Pfeil nach unten 20">
            <a:extLst>
              <a:ext uri="{FF2B5EF4-FFF2-40B4-BE49-F238E27FC236}">
                <a16:creationId xmlns:a16="http://schemas.microsoft.com/office/drawing/2014/main" id="{266C34DC-A79B-4ED0-BD33-99DF0BD588C1}"/>
              </a:ext>
            </a:extLst>
          </p:cNvPr>
          <p:cNvSpPr/>
          <p:nvPr/>
        </p:nvSpPr>
        <p:spPr bwMode="auto">
          <a:xfrm rot="10800000">
            <a:off x="2794802" y="1646657"/>
            <a:ext cx="1212632" cy="3509960"/>
          </a:xfrm>
          <a:prstGeom prst="downArrow">
            <a:avLst/>
          </a:prstGeom>
          <a:solidFill>
            <a:srgbClr val="0070C0"/>
          </a:solidFill>
          <a:ln w="9525" cap="flat" cmpd="sng" algn="ctr">
            <a:noFill/>
            <a:prstDash val="solid"/>
            <a:round/>
            <a:headEnd type="none" w="med" len="med"/>
            <a:tailEnd type="none" w="med" len="med"/>
          </a:ln>
          <a:effectLst/>
        </p:spPr>
        <p:txBody>
          <a:bodyPr vert="vert270" wrap="square" lIns="0" tIns="144000" rIns="36000" bIns="360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de-DE" sz="2400" dirty="0">
                <a:solidFill>
                  <a:schemeClr val="bg1"/>
                </a:solidFill>
              </a:rPr>
              <a:t>Master im Ausland</a:t>
            </a:r>
            <a:endParaRPr kumimoji="0" lang="de-DE" sz="2400" b="0" i="0" u="none" strike="noStrike" cap="none" normalizeH="0" baseline="0" dirty="0">
              <a:ln>
                <a:noFill/>
              </a:ln>
              <a:solidFill>
                <a:schemeClr val="bg1"/>
              </a:solidFill>
              <a:effectLst/>
            </a:endParaRPr>
          </a:p>
        </p:txBody>
      </p:sp>
      <p:sp>
        <p:nvSpPr>
          <p:cNvPr id="5" name="Pfeil nach unten 21">
            <a:extLst>
              <a:ext uri="{FF2B5EF4-FFF2-40B4-BE49-F238E27FC236}">
                <a16:creationId xmlns:a16="http://schemas.microsoft.com/office/drawing/2014/main" id="{3E625EDB-115B-49E6-8AD3-76602D381AB1}"/>
              </a:ext>
            </a:extLst>
          </p:cNvPr>
          <p:cNvSpPr/>
          <p:nvPr/>
        </p:nvSpPr>
        <p:spPr bwMode="auto">
          <a:xfrm rot="10800000">
            <a:off x="862619" y="1454152"/>
            <a:ext cx="1212632" cy="3702466"/>
          </a:xfrm>
          <a:prstGeom prst="downArrow">
            <a:avLst/>
          </a:prstGeom>
          <a:solidFill>
            <a:srgbClr val="FFC000"/>
          </a:solidFill>
          <a:ln w="9525" cap="flat" cmpd="sng" algn="ctr">
            <a:noFill/>
            <a:prstDash val="solid"/>
            <a:round/>
            <a:headEnd type="none" w="med" len="med"/>
            <a:tailEnd type="none" w="med" len="med"/>
          </a:ln>
          <a:effectLst/>
        </p:spPr>
        <p:txBody>
          <a:bodyPr vert="vert270" wrap="square" lIns="0" tIns="144000" rIns="36000" bIns="360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de-DE" sz="2400" dirty="0"/>
              <a:t>Konsekutiver Master</a:t>
            </a:r>
            <a:endParaRPr kumimoji="0" lang="de-DE" sz="2400" b="0" i="0" u="none" strike="noStrike" cap="none" normalizeH="0" baseline="0" dirty="0">
              <a:ln>
                <a:noFill/>
              </a:ln>
              <a:solidFill>
                <a:schemeClr val="tx1"/>
              </a:solidFill>
              <a:effectLst/>
            </a:endParaRPr>
          </a:p>
        </p:txBody>
      </p:sp>
      <p:sp>
        <p:nvSpPr>
          <p:cNvPr id="6" name="Pfeil nach unten 22">
            <a:extLst>
              <a:ext uri="{FF2B5EF4-FFF2-40B4-BE49-F238E27FC236}">
                <a16:creationId xmlns:a16="http://schemas.microsoft.com/office/drawing/2014/main" id="{135E7765-3FA3-463E-A8D6-BD4B98766273}"/>
              </a:ext>
            </a:extLst>
          </p:cNvPr>
          <p:cNvSpPr/>
          <p:nvPr/>
        </p:nvSpPr>
        <p:spPr bwMode="auto">
          <a:xfrm rot="10800000">
            <a:off x="4739570" y="2765595"/>
            <a:ext cx="1212632" cy="2391024"/>
          </a:xfrm>
          <a:prstGeom prst="downArrow">
            <a:avLst/>
          </a:prstGeom>
          <a:solidFill>
            <a:srgbClr val="FF6600"/>
          </a:solidFill>
          <a:ln w="9525" cap="flat" cmpd="sng" algn="ctr">
            <a:noFill/>
            <a:prstDash val="solid"/>
            <a:round/>
            <a:headEnd type="none" w="med" len="med"/>
            <a:tailEnd type="none" w="med" len="med"/>
          </a:ln>
          <a:effectLst/>
        </p:spPr>
        <p:txBody>
          <a:bodyPr vert="vert270" wrap="square" lIns="0" tIns="144000" rIns="36000" bIns="360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de-DE" sz="2400" dirty="0">
                <a:solidFill>
                  <a:schemeClr val="bg1"/>
                </a:solidFill>
              </a:rPr>
              <a:t>Praktikum</a:t>
            </a:r>
            <a:endParaRPr kumimoji="0" lang="de-DE" sz="2400" b="0" i="0" u="none" strike="noStrike" cap="none" normalizeH="0" baseline="0" dirty="0">
              <a:ln>
                <a:noFill/>
              </a:ln>
              <a:solidFill>
                <a:schemeClr val="bg1"/>
              </a:solidFill>
              <a:effectLst/>
            </a:endParaRPr>
          </a:p>
        </p:txBody>
      </p:sp>
      <p:sp>
        <p:nvSpPr>
          <p:cNvPr id="7" name="Pfeil nach unten 23">
            <a:extLst>
              <a:ext uri="{FF2B5EF4-FFF2-40B4-BE49-F238E27FC236}">
                <a16:creationId xmlns:a16="http://schemas.microsoft.com/office/drawing/2014/main" id="{6F38F41B-7DB0-46F7-9054-D11DC0A27312}"/>
              </a:ext>
            </a:extLst>
          </p:cNvPr>
          <p:cNvSpPr/>
          <p:nvPr/>
        </p:nvSpPr>
        <p:spPr bwMode="auto">
          <a:xfrm rot="10800000">
            <a:off x="3761109" y="1454152"/>
            <a:ext cx="1212632" cy="3702639"/>
          </a:xfrm>
          <a:prstGeom prst="downArrow">
            <a:avLst/>
          </a:prstGeom>
          <a:solidFill>
            <a:srgbClr val="7AB800"/>
          </a:solidFill>
          <a:ln w="9525" cap="flat" cmpd="sng" algn="ctr">
            <a:noFill/>
            <a:prstDash val="solid"/>
            <a:round/>
            <a:headEnd type="none" w="med" len="med"/>
            <a:tailEnd type="none" w="med" len="med"/>
          </a:ln>
          <a:effectLst/>
        </p:spPr>
        <p:txBody>
          <a:bodyPr vert="vert270" wrap="square" lIns="0" tIns="144000" rIns="36000" bIns="360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de-DE" sz="2400" dirty="0">
                <a:solidFill>
                  <a:schemeClr val="bg1"/>
                </a:solidFill>
              </a:rPr>
              <a:t>Trainee-Programm</a:t>
            </a:r>
            <a:endParaRPr kumimoji="0" lang="de-DE" sz="2400" b="0" i="0" u="none" strike="noStrike" cap="none" normalizeH="0" baseline="0" dirty="0">
              <a:ln>
                <a:noFill/>
              </a:ln>
              <a:solidFill>
                <a:schemeClr val="bg1"/>
              </a:solidFill>
              <a:effectLst/>
            </a:endParaRPr>
          </a:p>
        </p:txBody>
      </p:sp>
      <p:sp>
        <p:nvSpPr>
          <p:cNvPr id="8" name="Pfeil nach unten 24">
            <a:extLst>
              <a:ext uri="{FF2B5EF4-FFF2-40B4-BE49-F238E27FC236}">
                <a16:creationId xmlns:a16="http://schemas.microsoft.com/office/drawing/2014/main" id="{6A4477E8-2580-40EA-B70B-EF1557ED8930}"/>
              </a:ext>
            </a:extLst>
          </p:cNvPr>
          <p:cNvSpPr/>
          <p:nvPr/>
        </p:nvSpPr>
        <p:spPr bwMode="auto">
          <a:xfrm rot="10800000">
            <a:off x="1810754" y="655389"/>
            <a:ext cx="1212632" cy="4501403"/>
          </a:xfrm>
          <a:prstGeom prst="downArrow">
            <a:avLst/>
          </a:prstGeom>
          <a:solidFill>
            <a:srgbClr val="CC00CC"/>
          </a:solidFill>
          <a:ln w="9525" cap="flat" cmpd="sng" algn="ctr">
            <a:noFill/>
            <a:prstDash val="solid"/>
            <a:round/>
            <a:headEnd type="none" w="med" len="med"/>
            <a:tailEnd type="none" w="med" len="med"/>
          </a:ln>
          <a:effectLst/>
        </p:spPr>
        <p:txBody>
          <a:bodyPr vert="vert270" wrap="square" lIns="0" tIns="144000" rIns="36000" bIns="360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de-DE" sz="2400" dirty="0">
                <a:solidFill>
                  <a:schemeClr val="bg1"/>
                </a:solidFill>
              </a:rPr>
              <a:t>Berufsbegleitender Master</a:t>
            </a:r>
            <a:endParaRPr kumimoji="0" lang="de-DE" sz="2400" b="0" i="0" u="none" strike="noStrike" cap="none" normalizeH="0" baseline="0" dirty="0">
              <a:ln>
                <a:noFill/>
              </a:ln>
              <a:solidFill>
                <a:schemeClr val="bg1"/>
              </a:solidFill>
              <a:effectLst/>
            </a:endParaRPr>
          </a:p>
        </p:txBody>
      </p:sp>
      <p:sp>
        <p:nvSpPr>
          <p:cNvPr id="9" name="Pfeil nach unten 25">
            <a:extLst>
              <a:ext uri="{FF2B5EF4-FFF2-40B4-BE49-F238E27FC236}">
                <a16:creationId xmlns:a16="http://schemas.microsoft.com/office/drawing/2014/main" id="{283C0BA1-6C7C-428A-A933-3E8F210BDFC7}"/>
              </a:ext>
            </a:extLst>
          </p:cNvPr>
          <p:cNvSpPr/>
          <p:nvPr/>
        </p:nvSpPr>
        <p:spPr bwMode="auto">
          <a:xfrm rot="10800000">
            <a:off x="5699918" y="655215"/>
            <a:ext cx="1212632" cy="4501403"/>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vert270" wrap="square" lIns="0" tIns="144000" rIns="0" bIns="36000" numCol="1" rtlCol="0" anchor="ctr" anchorCtr="0" compatLnSpc="1">
            <a:prstTxWarp prst="textNoShape">
              <a:avLst/>
            </a:prstTxWarp>
          </a:bodyPr>
          <a:lstStyle/>
          <a:p>
            <a:pPr marL="0" marR="0" indent="0" algn="r" defTabSz="914400" rtl="0" eaLnBrk="1" fontAlgn="base" latinLnBrk="0" hangingPunct="1">
              <a:lnSpc>
                <a:spcPts val="2400"/>
              </a:lnSpc>
              <a:spcBef>
                <a:spcPct val="0"/>
              </a:spcBef>
              <a:spcAft>
                <a:spcPct val="0"/>
              </a:spcAft>
              <a:buClrTx/>
              <a:buSzTx/>
              <a:buFontTx/>
              <a:buNone/>
              <a:tabLst/>
            </a:pPr>
            <a:r>
              <a:rPr lang="de-DE" sz="2400" dirty="0">
                <a:solidFill>
                  <a:schemeClr val="bg1"/>
                </a:solidFill>
              </a:rPr>
              <a:t>Direkter Einstieg in ein Unternehmen</a:t>
            </a:r>
            <a:endParaRPr kumimoji="0" lang="de-DE" sz="2400" b="0" i="0" u="none" strike="noStrike" cap="none" normalizeH="0" baseline="0" dirty="0">
              <a:ln>
                <a:noFill/>
              </a:ln>
              <a:solidFill>
                <a:schemeClr val="bg1"/>
              </a:solidFill>
              <a:effectLst/>
            </a:endParaRPr>
          </a:p>
        </p:txBody>
      </p:sp>
      <p:sp>
        <p:nvSpPr>
          <p:cNvPr id="10" name="Pfeil nach unten 26">
            <a:extLst>
              <a:ext uri="{FF2B5EF4-FFF2-40B4-BE49-F238E27FC236}">
                <a16:creationId xmlns:a16="http://schemas.microsoft.com/office/drawing/2014/main" id="{A3B0EE26-150C-4906-9D92-3CE3E61FA68D}"/>
              </a:ext>
            </a:extLst>
          </p:cNvPr>
          <p:cNvSpPr/>
          <p:nvPr/>
        </p:nvSpPr>
        <p:spPr bwMode="auto">
          <a:xfrm rot="10800000">
            <a:off x="6660264" y="2095252"/>
            <a:ext cx="1212632" cy="3055751"/>
          </a:xfrm>
          <a:prstGeom prst="downArrow">
            <a:avLst/>
          </a:prstGeom>
          <a:solidFill>
            <a:schemeClr val="accent5">
              <a:lumMod val="50000"/>
            </a:schemeClr>
          </a:solidFill>
          <a:ln w="9525" cap="flat" cmpd="sng" algn="ctr">
            <a:noFill/>
            <a:prstDash val="solid"/>
            <a:round/>
            <a:headEnd type="none" w="med" len="med"/>
            <a:tailEnd type="none" w="med" len="med"/>
          </a:ln>
          <a:effectLst/>
        </p:spPr>
        <p:txBody>
          <a:bodyPr vert="vert270" wrap="square" lIns="0" tIns="144000" rIns="36000" bIns="360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de-DE" sz="2400" dirty="0">
                <a:solidFill>
                  <a:schemeClr val="bg1"/>
                </a:solidFill>
              </a:rPr>
              <a:t>Zweitstudium</a:t>
            </a:r>
            <a:endParaRPr kumimoji="0" lang="de-DE" sz="2400" b="0" i="0" u="none" strike="noStrike" cap="none" normalizeH="0" baseline="0" dirty="0">
              <a:ln>
                <a:noFill/>
              </a:ln>
              <a:solidFill>
                <a:schemeClr val="bg1"/>
              </a:solidFill>
              <a:effectLst/>
            </a:endParaRPr>
          </a:p>
        </p:txBody>
      </p:sp>
      <p:sp>
        <p:nvSpPr>
          <p:cNvPr id="11" name="Pfeil nach unten 10">
            <a:extLst>
              <a:ext uri="{FF2B5EF4-FFF2-40B4-BE49-F238E27FC236}">
                <a16:creationId xmlns:a16="http://schemas.microsoft.com/office/drawing/2014/main" id="{DAE3B333-CBB7-49DA-9F65-4E8C64B3E08A}"/>
              </a:ext>
            </a:extLst>
          </p:cNvPr>
          <p:cNvSpPr/>
          <p:nvPr/>
        </p:nvSpPr>
        <p:spPr bwMode="auto">
          <a:xfrm rot="10800000">
            <a:off x="7656704" y="2455614"/>
            <a:ext cx="1212632" cy="2695388"/>
          </a:xfrm>
          <a:prstGeom prst="downArrow">
            <a:avLst/>
          </a:prstGeom>
          <a:solidFill>
            <a:srgbClr val="D7455A"/>
          </a:solidFill>
          <a:ln w="9525" cap="flat" cmpd="sng" algn="ctr">
            <a:noFill/>
            <a:prstDash val="solid"/>
            <a:round/>
            <a:headEnd type="none" w="med" len="med"/>
            <a:tailEnd type="none" w="med" len="med"/>
          </a:ln>
          <a:effectLst/>
        </p:spPr>
        <p:txBody>
          <a:bodyPr vert="vert270" wrap="square" lIns="0" tIns="144000" rIns="36000" bIns="360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de-DE" sz="2400" dirty="0">
                <a:solidFill>
                  <a:schemeClr val="bg1"/>
                </a:solidFill>
              </a:rPr>
              <a:t>Fernstudium</a:t>
            </a:r>
            <a:endParaRPr kumimoji="0" lang="de-DE" sz="2400" b="0" i="0" u="none" strike="noStrike" cap="none" normalizeH="0" baseline="0" dirty="0">
              <a:ln>
                <a:noFill/>
              </a:ln>
              <a:solidFill>
                <a:schemeClr val="bg1"/>
              </a:solidFill>
              <a:effectLst/>
            </a:endParaRPr>
          </a:p>
        </p:txBody>
      </p:sp>
    </p:spTree>
    <p:extLst>
      <p:ext uri="{BB962C8B-B14F-4D97-AF65-F5344CB8AC3E}">
        <p14:creationId xmlns:p14="http://schemas.microsoft.com/office/powerpoint/2010/main" val="359618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feld 16"/>
          <p:cNvSpPr txBox="1"/>
          <p:nvPr/>
        </p:nvSpPr>
        <p:spPr>
          <a:xfrm>
            <a:off x="10430857" y="6126034"/>
            <a:ext cx="1741216" cy="830997"/>
          </a:xfrm>
          <a:prstGeom prst="rect">
            <a:avLst/>
          </a:prstGeom>
          <a:noFill/>
        </p:spPr>
        <p:txBody>
          <a:bodyPr wrap="square" rtlCol="0">
            <a:spAutoFit/>
          </a:bodyPr>
          <a:lstStyle/>
          <a:p>
            <a:pPr algn="r"/>
            <a:fld id="{7DC20CFD-3477-4CE9-84F8-C48EE40F3840}" type="slidenum">
              <a:rPr lang="de-DE" sz="4800" b="1" smtClean="0">
                <a:solidFill>
                  <a:srgbClr val="89BA17"/>
                </a:solidFill>
                <a:latin typeface="Arial Black" panose="020B0A04020102020204" pitchFamily="34" charset="0"/>
                <a:cs typeface="Arial"/>
              </a:rPr>
              <a:pPr algn="r"/>
              <a:t>5</a:t>
            </a:fld>
            <a:endParaRPr lang="de-DE" sz="4800" dirty="0">
              <a:solidFill>
                <a:srgbClr val="89BA17"/>
              </a:solidFill>
              <a:latin typeface="Arial Black" panose="020B0A04020102020204" pitchFamily="34" charset="0"/>
              <a:cs typeface="Arial"/>
            </a:endParaRPr>
          </a:p>
        </p:txBody>
      </p:sp>
      <p:sp>
        <p:nvSpPr>
          <p:cNvPr id="19" name="Ellipse 18"/>
          <p:cNvSpPr/>
          <p:nvPr/>
        </p:nvSpPr>
        <p:spPr>
          <a:xfrm>
            <a:off x="839788" y="1656257"/>
            <a:ext cx="3688362" cy="368836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4" name="Ellipse 13"/>
          <p:cNvSpPr/>
          <p:nvPr/>
        </p:nvSpPr>
        <p:spPr>
          <a:xfrm>
            <a:off x="1695938" y="3296653"/>
            <a:ext cx="1985725" cy="204796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1789489" y="2037368"/>
            <a:ext cx="1788521" cy="461665"/>
          </a:xfrm>
          <a:prstGeom prst="rect">
            <a:avLst/>
          </a:prstGeom>
          <a:noFill/>
        </p:spPr>
        <p:txBody>
          <a:bodyPr wrap="square" rtlCol="0">
            <a:spAutoFit/>
          </a:bodyPr>
          <a:lstStyle/>
          <a:p>
            <a:pPr algn="ctr"/>
            <a:r>
              <a:rPr lang="de-DE" sz="2400" dirty="0">
                <a:solidFill>
                  <a:schemeClr val="bg1"/>
                </a:solidFill>
                <a:latin typeface="Arial Black" panose="020B0A04020102020204" pitchFamily="34" charset="0"/>
              </a:rPr>
              <a:t>2021</a:t>
            </a:r>
            <a:endParaRPr lang="de-DE" sz="1400" dirty="0">
              <a:solidFill>
                <a:schemeClr val="bg1"/>
              </a:solidFill>
              <a:latin typeface="+mj-lt"/>
              <a:cs typeface="Arial"/>
            </a:endParaRPr>
          </a:p>
        </p:txBody>
      </p:sp>
      <p:sp>
        <p:nvSpPr>
          <p:cNvPr id="22" name="Textfeld 21"/>
          <p:cNvSpPr txBox="1"/>
          <p:nvPr/>
        </p:nvSpPr>
        <p:spPr>
          <a:xfrm>
            <a:off x="1467339" y="4088912"/>
            <a:ext cx="2432824" cy="461665"/>
          </a:xfrm>
          <a:prstGeom prst="rect">
            <a:avLst/>
          </a:prstGeom>
          <a:noFill/>
        </p:spPr>
        <p:txBody>
          <a:bodyPr wrap="square" rtlCol="0">
            <a:spAutoFit/>
          </a:bodyPr>
          <a:lstStyle/>
          <a:p>
            <a:pPr algn="ctr"/>
            <a:r>
              <a:rPr lang="de-DE" sz="2400" dirty="0">
                <a:solidFill>
                  <a:schemeClr val="bg1"/>
                </a:solidFill>
                <a:latin typeface="Arial Black" panose="020B0A04020102020204" pitchFamily="34" charset="0"/>
              </a:rPr>
              <a:t>2010</a:t>
            </a:r>
            <a:endParaRPr lang="de-DE" sz="2400" dirty="0">
              <a:solidFill>
                <a:schemeClr val="bg1"/>
              </a:solidFill>
              <a:latin typeface="Arial Black" panose="020B0A04020102020204" pitchFamily="34" charset="0"/>
              <a:cs typeface="Arial"/>
            </a:endParaRPr>
          </a:p>
        </p:txBody>
      </p:sp>
      <p:sp>
        <p:nvSpPr>
          <p:cNvPr id="18" name="Textfeld 17"/>
          <p:cNvSpPr txBox="1">
            <a:spLocks noChangeArrowheads="1"/>
          </p:cNvSpPr>
          <p:nvPr/>
        </p:nvSpPr>
        <p:spPr bwMode="auto">
          <a:xfrm>
            <a:off x="514350" y="362041"/>
            <a:ext cx="8964612" cy="445443"/>
          </a:xfrm>
          <a:prstGeom prst="rect">
            <a:avLst/>
          </a:prstGeom>
          <a:noFill/>
          <a:ln w="9525">
            <a:noFill/>
            <a:miter lim="800000"/>
            <a:headEnd/>
            <a:tailEnd/>
          </a:ln>
        </p:spPr>
        <p:txBody>
          <a:bodyPr>
            <a:spAutoFit/>
          </a:bodyPr>
          <a:lstStyle/>
          <a:p>
            <a:pPr>
              <a:lnSpc>
                <a:spcPts val="2700"/>
              </a:lnSpc>
            </a:pPr>
            <a:r>
              <a:rPr lang="de-DE" sz="2800" b="1" dirty="0">
                <a:solidFill>
                  <a:schemeClr val="bg2"/>
                </a:solidFill>
              </a:rPr>
              <a:t>FACHKRÄFTEMANGEL</a:t>
            </a:r>
          </a:p>
        </p:txBody>
      </p:sp>
      <p:sp>
        <p:nvSpPr>
          <p:cNvPr id="20" name="Textfeld 19"/>
          <p:cNvSpPr txBox="1"/>
          <p:nvPr/>
        </p:nvSpPr>
        <p:spPr>
          <a:xfrm>
            <a:off x="4835525" y="1656257"/>
            <a:ext cx="5647188" cy="4154984"/>
          </a:xfrm>
          <a:prstGeom prst="rect">
            <a:avLst/>
          </a:prstGeom>
          <a:noFill/>
        </p:spPr>
        <p:txBody>
          <a:bodyPr wrap="square" rtlCol="0">
            <a:spAutoFit/>
          </a:bodyPr>
          <a:lstStyle/>
          <a:p>
            <a:r>
              <a:rPr lang="de-DE" sz="2400" dirty="0">
                <a:solidFill>
                  <a:schemeClr val="bg1"/>
                </a:solidFill>
              </a:rPr>
              <a:t>Der Fachkräftemangel hat sich im Baugewerbe seit 2014 zum größten Geschäftsrisiko entwickelt. </a:t>
            </a:r>
          </a:p>
          <a:p>
            <a:r>
              <a:rPr lang="de-DE" sz="2400" dirty="0">
                <a:solidFill>
                  <a:schemeClr val="bg1"/>
                </a:solidFill>
              </a:rPr>
              <a:t>Zu Jahresbeginn 2021 nannten in der Umfrage des DIHK 67 % der Bauunter-nehmen diesen als Risiko für die eigene wirtschaftliche Entwicklung. </a:t>
            </a:r>
          </a:p>
          <a:p>
            <a:r>
              <a:rPr lang="de-DE" sz="2400" dirty="0">
                <a:solidFill>
                  <a:schemeClr val="bg1"/>
                </a:solidFill>
              </a:rPr>
              <a:t>Zu Jahresbeginn 2010 waren es hingegen nur 21 %.</a:t>
            </a:r>
          </a:p>
          <a:p>
            <a:endParaRPr lang="de-DE" sz="2400" dirty="0">
              <a:solidFill>
                <a:schemeClr val="bg1"/>
              </a:solidFill>
            </a:endParaRPr>
          </a:p>
          <a:p>
            <a:pPr algn="r"/>
            <a:r>
              <a:rPr lang="de-DE" sz="1200" dirty="0">
                <a:solidFill>
                  <a:schemeClr val="bg1"/>
                </a:solidFill>
              </a:rPr>
              <a:t>DIHK: Deutscher Industrie- und Handelskammertag </a:t>
            </a:r>
          </a:p>
          <a:p>
            <a:pPr algn="r"/>
            <a:r>
              <a:rPr lang="de-DE" sz="1200" dirty="0">
                <a:solidFill>
                  <a:schemeClr val="bg1"/>
                </a:solidFill>
              </a:rPr>
              <a:t>Quelle: Hauptverband der Deutschen Bauindustrie</a:t>
            </a:r>
          </a:p>
        </p:txBody>
      </p:sp>
      <p:sp>
        <p:nvSpPr>
          <p:cNvPr id="9" name="Sprechblase: rechteckig mit abgerundeten Ecken 6">
            <a:extLst>
              <a:ext uri="{FF2B5EF4-FFF2-40B4-BE49-F238E27FC236}">
                <a16:creationId xmlns:a16="http://schemas.microsoft.com/office/drawing/2014/main" id="{B507DD64-1A17-46BA-9898-B59E7D048FE1}"/>
              </a:ext>
            </a:extLst>
          </p:cNvPr>
          <p:cNvSpPr/>
          <p:nvPr/>
        </p:nvSpPr>
        <p:spPr>
          <a:xfrm>
            <a:off x="10104306" y="1453365"/>
            <a:ext cx="1956863" cy="1168006"/>
          </a:xfrm>
          <a:prstGeom prst="wedgeRoundRectCallout">
            <a:avLst>
              <a:gd name="adj1" fmla="val -50547"/>
              <a:gd name="adj2" fmla="val 79668"/>
              <a:gd name="adj3" fmla="val 16667"/>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i="1" dirty="0">
                <a:solidFill>
                  <a:schemeClr val="bg1"/>
                </a:solidFill>
              </a:rPr>
              <a:t>Das  bedeutet hervorragende Job-</a:t>
            </a:r>
            <a:r>
              <a:rPr lang="de-DE" sz="1400" i="1" dirty="0" err="1">
                <a:solidFill>
                  <a:schemeClr val="bg1"/>
                </a:solidFill>
              </a:rPr>
              <a:t>aussichten</a:t>
            </a:r>
            <a:r>
              <a:rPr lang="de-DE" sz="1400" i="1" dirty="0">
                <a:solidFill>
                  <a:schemeClr val="bg1"/>
                </a:solidFill>
              </a:rPr>
              <a:t> für Absolvent*innen</a:t>
            </a:r>
          </a:p>
        </p:txBody>
      </p:sp>
    </p:spTree>
    <p:extLst>
      <p:ext uri="{BB962C8B-B14F-4D97-AF65-F5344CB8AC3E}">
        <p14:creationId xmlns:p14="http://schemas.microsoft.com/office/powerpoint/2010/main" val="2097793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23887" y="1513104"/>
            <a:ext cx="5472112" cy="3416320"/>
          </a:xfrm>
          <a:prstGeom prst="rect">
            <a:avLst/>
          </a:prstGeom>
          <a:noFill/>
          <a:ln w="76200">
            <a:solidFill>
              <a:schemeClr val="bg1"/>
            </a:solidFill>
            <a:prstDash val="sysDot"/>
          </a:ln>
        </p:spPr>
        <p:txBody>
          <a:bodyPr wrap="square" rtlCol="0">
            <a:spAutoFit/>
          </a:bodyPr>
          <a:lstStyle/>
          <a:p>
            <a:pPr algn="ctr"/>
            <a:endParaRPr lang="de-DE" sz="2400" dirty="0">
              <a:solidFill>
                <a:schemeClr val="bg1"/>
              </a:solidFill>
            </a:endParaRPr>
          </a:p>
          <a:p>
            <a:pPr algn="ctr"/>
            <a:r>
              <a:rPr lang="de-DE" sz="2400" dirty="0">
                <a:solidFill>
                  <a:schemeClr val="bg1"/>
                </a:solidFill>
              </a:rPr>
              <a:t>Die Bau- und Immobilienwirtschaft boomt.</a:t>
            </a:r>
          </a:p>
          <a:p>
            <a:pPr algn="ctr"/>
            <a:endParaRPr lang="de-DE" sz="2400" dirty="0">
              <a:solidFill>
                <a:schemeClr val="bg1"/>
              </a:solidFill>
            </a:endParaRPr>
          </a:p>
          <a:p>
            <a:pPr algn="ctr"/>
            <a:r>
              <a:rPr lang="de-DE" sz="2400" dirty="0">
                <a:solidFill>
                  <a:schemeClr val="bg1"/>
                </a:solidFill>
              </a:rPr>
              <a:t>Im Ingenieurbereich sind Masterabschlüsse bei Unternehmen zwar durchaus gefragt, aber aktuell keine zwingende Notwendigkeit.</a:t>
            </a:r>
          </a:p>
          <a:p>
            <a:pPr algn="l"/>
            <a:endParaRPr lang="de-DE" sz="2400" dirty="0">
              <a:solidFill>
                <a:schemeClr val="bg1"/>
              </a:solidFill>
            </a:endParaRPr>
          </a:p>
        </p:txBody>
      </p:sp>
      <p:sp>
        <p:nvSpPr>
          <p:cNvPr id="5" name="Rechteck 4"/>
          <p:cNvSpPr/>
          <p:nvPr/>
        </p:nvSpPr>
        <p:spPr>
          <a:xfrm>
            <a:off x="1532620" y="6642556"/>
            <a:ext cx="5670376" cy="215444"/>
          </a:xfrm>
          <a:prstGeom prst="rect">
            <a:avLst/>
          </a:prstGeom>
        </p:spPr>
        <p:txBody>
          <a:bodyPr wrap="square">
            <a:spAutoFit/>
          </a:bodyPr>
          <a:lstStyle/>
          <a:p>
            <a:pPr algn="l"/>
            <a:r>
              <a:rPr lang="de-DE" sz="800" dirty="0">
                <a:solidFill>
                  <a:schemeClr val="bg1">
                    <a:lumMod val="50000"/>
                  </a:schemeClr>
                </a:solidFill>
              </a:rPr>
              <a:t>Bildquelle: http://1.bp.blogspot.com/-TjGjXSO7Fd4/UsQJUUFWb-I/AAAAAAAADIs/5yU-mpGQXug/s1600/Fazit.png</a:t>
            </a:r>
          </a:p>
        </p:txBody>
      </p:sp>
      <p:sp>
        <p:nvSpPr>
          <p:cNvPr id="6" name="Textplatzhalter 1">
            <a:extLst>
              <a:ext uri="{FF2B5EF4-FFF2-40B4-BE49-F238E27FC236}">
                <a16:creationId xmlns:a16="http://schemas.microsoft.com/office/drawing/2014/main" id="{955E47E0-6E06-4F2F-A0C0-FCD9231C6C9D}"/>
              </a:ext>
            </a:extLst>
          </p:cNvPr>
          <p:cNvSpPr txBox="1">
            <a:spLocks/>
          </p:cNvSpPr>
          <p:nvPr/>
        </p:nvSpPr>
        <p:spPr>
          <a:xfrm>
            <a:off x="6714236" y="1385513"/>
            <a:ext cx="4853877" cy="749300"/>
          </a:xfrm>
          <a:prstGeom prst="rect">
            <a:avLst/>
          </a:prstGeom>
        </p:spPr>
        <p:txBody>
          <a:bodyPr vert="horz" lIns="0" tIns="0" rIns="0" bIns="0" rtlCol="0">
            <a:noAutofit/>
          </a:bodyPr>
          <a:lstStyle>
            <a:lvl1pPr marL="180000" marR="0" indent="-180000" algn="l" defTabSz="1201391" rtl="0" eaLnBrk="1" fontAlgn="auto" latinLnBrk="0" hangingPunct="1">
              <a:lnSpc>
                <a:spcPct val="100000"/>
              </a:lnSpc>
              <a:spcBef>
                <a:spcPts val="1200"/>
              </a:spcBef>
              <a:spcAft>
                <a:spcPts val="0"/>
              </a:spcAft>
              <a:buClr>
                <a:schemeClr val="tx2"/>
              </a:buClr>
              <a:buSzTx/>
              <a:buFont typeface="Wingdings" pitchFamily="2" charset="2"/>
              <a:buChar char="§"/>
              <a:tabLst/>
              <a:defRPr sz="1800" kern="1200">
                <a:solidFill>
                  <a:schemeClr val="tx1"/>
                </a:solidFill>
                <a:latin typeface="Arial" panose="020B0604020202020204" pitchFamily="34" charset="0"/>
                <a:ea typeface="+mn-ea"/>
                <a:cs typeface="Arial" panose="020B0604020202020204" pitchFamily="34" charset="0"/>
              </a:defRPr>
            </a:lvl1pPr>
            <a:lvl2pPr marL="360000" marR="0" indent="-180000" algn="l" defTabSz="1201391" rtl="0" eaLnBrk="1" fontAlgn="auto" latinLnBrk="0" hangingPunct="1">
              <a:lnSpc>
                <a:spcPct val="100000"/>
              </a:lnSpc>
              <a:spcBef>
                <a:spcPts val="600"/>
              </a:spcBef>
              <a:spcAft>
                <a:spcPts val="0"/>
              </a:spcAft>
              <a:buClr>
                <a:schemeClr val="tx2"/>
              </a:buClr>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2pPr>
            <a:lvl3pPr marL="540000" marR="0" indent="-180000" algn="l" defTabSz="1201391" rtl="0" eaLnBrk="1" fontAlgn="auto" latinLnBrk="0" hangingPunct="1">
              <a:lnSpc>
                <a:spcPct val="100000"/>
              </a:lnSpc>
              <a:spcBef>
                <a:spcPts val="600"/>
              </a:spcBef>
              <a:spcAft>
                <a:spcPts val="0"/>
              </a:spcAft>
              <a:buClr>
                <a:schemeClr val="tx2"/>
              </a:buClr>
              <a:buSzTx/>
              <a:buFont typeface="Arial" pitchFamily="34" charset="0"/>
              <a:buChar char="–"/>
              <a:tabLst/>
              <a:defRPr sz="1600" kern="1200">
                <a:solidFill>
                  <a:schemeClr val="tx1"/>
                </a:solidFill>
                <a:latin typeface="Arial" panose="020B0604020202020204" pitchFamily="34" charset="0"/>
                <a:ea typeface="+mn-ea"/>
                <a:cs typeface="Arial" panose="020B0604020202020204" pitchFamily="34" charset="0"/>
              </a:defRPr>
            </a:lvl3pPr>
            <a:lvl4pPr marL="944844" marR="0" indent="-241947"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Arial" panose="020B0604020202020204" pitchFamily="34" charset="0"/>
                <a:ea typeface="+mn-ea"/>
                <a:cs typeface="Arial" panose="020B0604020202020204" pitchFamily="34" charset="0"/>
              </a:defRPr>
            </a:lvl4pPr>
            <a:lvl5pPr marL="944843" marR="0" indent="0" algn="l" defTabSz="1176362" rtl="0" eaLnBrk="1" fontAlgn="auto" latinLnBrk="0" hangingPunct="1">
              <a:lnSpc>
                <a:spcPct val="100000"/>
              </a:lnSpc>
              <a:spcBef>
                <a:spcPts val="1576"/>
              </a:spcBef>
              <a:spcAft>
                <a:spcPts val="0"/>
              </a:spcAft>
              <a:buClrTx/>
              <a:buSzTx/>
              <a:buFont typeface="Arial" pitchFamily="34" charset="0"/>
              <a:buNone/>
              <a:tabLst/>
              <a:defRPr sz="2637" kern="1200">
                <a:solidFill>
                  <a:schemeClr val="tx1"/>
                </a:solidFill>
                <a:latin typeface="Arial" panose="020B0604020202020204" pitchFamily="34" charset="0"/>
                <a:ea typeface="+mn-ea"/>
                <a:cs typeface="Arial" panose="020B0604020202020204" pitchFamily="34" charset="0"/>
              </a:defRPr>
            </a:lvl5pPr>
            <a:lvl6pPr marL="1414137" marR="0" indent="-237776"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mn-lt"/>
                <a:ea typeface="+mn-ea"/>
                <a:cs typeface="+mn-cs"/>
              </a:defRPr>
            </a:lvl6pPr>
            <a:lvl7pPr marL="1651912" marR="0" indent="-237776"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mn-lt"/>
                <a:ea typeface="+mn-ea"/>
                <a:cs typeface="+mn-cs"/>
              </a:defRPr>
            </a:lvl7pPr>
            <a:lvl8pPr marL="1889688" marR="0" indent="-237776"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mn-lt"/>
                <a:ea typeface="+mn-ea"/>
                <a:cs typeface="+mn-cs"/>
              </a:defRPr>
            </a:lvl8pPr>
            <a:lvl9pPr marL="2127463" marR="0" indent="-237776" algn="l" defTabSz="1201391" rtl="0" eaLnBrk="1" fontAlgn="auto" latinLnBrk="0" hangingPunct="1">
              <a:lnSpc>
                <a:spcPct val="100000"/>
              </a:lnSpc>
              <a:spcBef>
                <a:spcPts val="1576"/>
              </a:spcBef>
              <a:spcAft>
                <a:spcPts val="0"/>
              </a:spcAft>
              <a:buClrTx/>
              <a:buSzTx/>
              <a:buFont typeface="Arial" pitchFamily="34" charset="0"/>
              <a:buChar char="–"/>
              <a:tabLst/>
              <a:defRPr sz="2637" kern="1200">
                <a:solidFill>
                  <a:schemeClr val="tx1"/>
                </a:solidFill>
                <a:latin typeface="+mn-lt"/>
                <a:ea typeface="+mn-ea"/>
                <a:cs typeface="+mn-cs"/>
              </a:defRPr>
            </a:lvl9pPr>
          </a:lstStyle>
          <a:p>
            <a:pPr marL="0" indent="0">
              <a:buFont typeface="Wingdings" pitchFamily="2" charset="2"/>
              <a:buNone/>
            </a:pPr>
            <a:r>
              <a:rPr lang="de-DE" sz="5000" dirty="0">
                <a:solidFill>
                  <a:schemeClr val="bg1"/>
                </a:solidFill>
                <a:latin typeface="Arial Black" panose="020B0A04020102020204" pitchFamily="34" charset="0"/>
              </a:rPr>
              <a:t>JEDOCH WER</a:t>
            </a:r>
          </a:p>
        </p:txBody>
      </p:sp>
      <p:sp>
        <p:nvSpPr>
          <p:cNvPr id="7" name="Textfeld 6">
            <a:extLst>
              <a:ext uri="{FF2B5EF4-FFF2-40B4-BE49-F238E27FC236}">
                <a16:creationId xmlns:a16="http://schemas.microsoft.com/office/drawing/2014/main" id="{01B5F502-C3FF-497B-954D-9484995B4342}"/>
              </a:ext>
            </a:extLst>
          </p:cNvPr>
          <p:cNvSpPr txBox="1"/>
          <p:nvPr/>
        </p:nvSpPr>
        <p:spPr>
          <a:xfrm>
            <a:off x="6714235" y="2277647"/>
            <a:ext cx="4853877" cy="3939540"/>
          </a:xfrm>
          <a:prstGeom prst="rect">
            <a:avLst/>
          </a:prstGeom>
          <a:noFill/>
        </p:spPr>
        <p:txBody>
          <a:bodyPr wrap="square" rtlCol="0">
            <a:spAutoFit/>
          </a:bodyPr>
          <a:lstStyle/>
          <a:p>
            <a:pPr marL="342900" indent="-342900">
              <a:buFont typeface="Wingdings" panose="05000000000000000000" pitchFamily="2" charset="2"/>
              <a:buChar char="§"/>
            </a:pPr>
            <a:r>
              <a:rPr lang="de-DE" sz="2400" dirty="0">
                <a:solidFill>
                  <a:schemeClr val="bg1"/>
                </a:solidFill>
              </a:rPr>
              <a:t>eine Führungs- oder Managementkarriere anstrebt</a:t>
            </a:r>
          </a:p>
          <a:p>
            <a:pPr marL="342900" indent="-342900">
              <a:buFont typeface="Wingdings" panose="05000000000000000000" pitchFamily="2" charset="2"/>
              <a:buChar char="§"/>
            </a:pPr>
            <a:r>
              <a:rPr lang="de-DE" sz="2400" dirty="0">
                <a:solidFill>
                  <a:schemeClr val="bg1"/>
                </a:solidFill>
              </a:rPr>
              <a:t>in den höheren Verwaltungsdienst will oder </a:t>
            </a:r>
          </a:p>
          <a:p>
            <a:pPr marL="342900" indent="-342900">
              <a:spcAft>
                <a:spcPts val="1200"/>
              </a:spcAft>
              <a:buFont typeface="Wingdings" panose="05000000000000000000" pitchFamily="2" charset="2"/>
              <a:buChar char="§"/>
            </a:pPr>
            <a:r>
              <a:rPr lang="de-DE" sz="2400" dirty="0">
                <a:solidFill>
                  <a:schemeClr val="bg1"/>
                </a:solidFill>
              </a:rPr>
              <a:t>eine wissenschaftliche Karriere anstrebt und promovieren will </a:t>
            </a:r>
          </a:p>
          <a:p>
            <a:r>
              <a:rPr lang="de-DE" sz="3200" dirty="0">
                <a:solidFill>
                  <a:schemeClr val="bg1"/>
                </a:solidFill>
                <a:latin typeface="Arial Black" panose="020B0A04020102020204" pitchFamily="34" charset="0"/>
                <a:cs typeface="Arial" panose="020B0604020202020204" pitchFamily="34" charset="0"/>
              </a:rPr>
              <a:t>SOLLTE UNBEDINGT EINEN MASTER MACHEN.</a:t>
            </a:r>
          </a:p>
        </p:txBody>
      </p:sp>
      <p:sp>
        <p:nvSpPr>
          <p:cNvPr id="8" name="Textfeld 7"/>
          <p:cNvSpPr txBox="1">
            <a:spLocks noChangeArrowheads="1"/>
          </p:cNvSpPr>
          <p:nvPr/>
        </p:nvSpPr>
        <p:spPr bwMode="auto">
          <a:xfrm>
            <a:off x="514350" y="381091"/>
            <a:ext cx="8964612" cy="445443"/>
          </a:xfrm>
          <a:prstGeom prst="rect">
            <a:avLst/>
          </a:prstGeom>
          <a:noFill/>
          <a:ln w="9525">
            <a:noFill/>
            <a:miter lim="800000"/>
            <a:headEnd/>
            <a:tailEnd/>
          </a:ln>
        </p:spPr>
        <p:txBody>
          <a:bodyPr>
            <a:spAutoFit/>
          </a:bodyPr>
          <a:lstStyle/>
          <a:p>
            <a:pPr>
              <a:lnSpc>
                <a:spcPts val="2700"/>
              </a:lnSpc>
            </a:pPr>
            <a:r>
              <a:rPr lang="de-DE" sz="2800" b="1" dirty="0">
                <a:solidFill>
                  <a:schemeClr val="bg2"/>
                </a:solidFill>
              </a:rPr>
              <a:t>WARUM EIN MASTERSTUDIUM?</a:t>
            </a:r>
          </a:p>
        </p:txBody>
      </p:sp>
    </p:spTree>
    <p:extLst>
      <p:ext uri="{BB962C8B-B14F-4D97-AF65-F5344CB8AC3E}">
        <p14:creationId xmlns:p14="http://schemas.microsoft.com/office/powerpoint/2010/main" val="4038060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4294967295"/>
          </p:nvPr>
        </p:nvSpPr>
        <p:spPr>
          <a:xfrm>
            <a:off x="635001" y="3055460"/>
            <a:ext cx="10933112" cy="749300"/>
          </a:xfrm>
        </p:spPr>
        <p:txBody>
          <a:bodyPr>
            <a:noAutofit/>
          </a:bodyPr>
          <a:lstStyle/>
          <a:p>
            <a:pPr marL="0" indent="0" algn="ctr">
              <a:buNone/>
            </a:pPr>
            <a:r>
              <a:rPr lang="de-DE" sz="9600" dirty="0">
                <a:solidFill>
                  <a:schemeClr val="bg1"/>
                </a:solidFill>
                <a:latin typeface="Arial Black" panose="020B0A04020102020204" pitchFamily="34" charset="0"/>
              </a:rPr>
              <a:t>JOB + MASTER</a:t>
            </a:r>
          </a:p>
        </p:txBody>
      </p:sp>
      <p:sp>
        <p:nvSpPr>
          <p:cNvPr id="3" name="Textfeld 2">
            <a:extLst>
              <a:ext uri="{FF2B5EF4-FFF2-40B4-BE49-F238E27FC236}">
                <a16:creationId xmlns:a16="http://schemas.microsoft.com/office/drawing/2014/main" id="{AC8EAC05-5B99-436E-920A-B8FBD67DEBA4}"/>
              </a:ext>
            </a:extLst>
          </p:cNvPr>
          <p:cNvSpPr txBox="1">
            <a:spLocks noChangeArrowheads="1"/>
          </p:cNvSpPr>
          <p:nvPr/>
        </p:nvSpPr>
        <p:spPr bwMode="auto">
          <a:xfrm>
            <a:off x="523875" y="378379"/>
            <a:ext cx="8964612" cy="438582"/>
          </a:xfrm>
          <a:prstGeom prst="rect">
            <a:avLst/>
          </a:prstGeom>
          <a:noFill/>
          <a:ln w="9525">
            <a:noFill/>
            <a:miter lim="800000"/>
            <a:headEnd/>
            <a:tailEnd/>
          </a:ln>
        </p:spPr>
        <p:txBody>
          <a:bodyPr>
            <a:spAutoFit/>
          </a:bodyPr>
          <a:lstStyle/>
          <a:p>
            <a:pPr>
              <a:lnSpc>
                <a:spcPts val="2700"/>
              </a:lnSpc>
            </a:pPr>
            <a:r>
              <a:rPr lang="de-DE" sz="2800" b="1" dirty="0">
                <a:solidFill>
                  <a:schemeClr val="bg2"/>
                </a:solidFill>
              </a:rPr>
              <a:t>EINE</a:t>
            </a:r>
            <a:r>
              <a:rPr lang="de-DE" sz="2800" dirty="0">
                <a:solidFill>
                  <a:schemeClr val="bg1"/>
                </a:solidFill>
                <a:latin typeface="Arial" panose="020B0604020202020204" pitchFamily="34" charset="0"/>
                <a:cs typeface="Arial" panose="020B0604020202020204" pitchFamily="34" charset="0"/>
              </a:rPr>
              <a:t> </a:t>
            </a:r>
            <a:r>
              <a:rPr lang="de-DE" sz="2800" b="1" dirty="0">
                <a:solidFill>
                  <a:schemeClr val="bg2"/>
                </a:solidFill>
              </a:rPr>
              <a:t>MÖGLICHKEIT</a:t>
            </a:r>
          </a:p>
        </p:txBody>
      </p:sp>
    </p:spTree>
    <p:extLst>
      <p:ext uri="{BB962C8B-B14F-4D97-AF65-F5344CB8AC3E}">
        <p14:creationId xmlns:p14="http://schemas.microsoft.com/office/powerpoint/2010/main" val="262117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40" y="1657325"/>
            <a:ext cx="1651418" cy="1651418"/>
          </a:xfrm>
          <a:prstGeom prst="rect">
            <a:avLst/>
          </a:prstGeom>
          <a:effectLst/>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886" y="1404335"/>
            <a:ext cx="2016224" cy="2016224"/>
          </a:xfrm>
          <a:prstGeom prst="rect">
            <a:avLst/>
          </a:prstGeom>
        </p:spPr>
      </p:pic>
      <p:sp>
        <p:nvSpPr>
          <p:cNvPr id="6" name="Textfeld 5"/>
          <p:cNvSpPr txBox="1"/>
          <p:nvPr/>
        </p:nvSpPr>
        <p:spPr>
          <a:xfrm>
            <a:off x="2202258" y="2320473"/>
            <a:ext cx="4265882" cy="3785652"/>
          </a:xfrm>
          <a:prstGeom prst="rect">
            <a:avLst/>
          </a:prstGeom>
          <a:noFill/>
        </p:spPr>
        <p:txBody>
          <a:bodyPr wrap="square" rtlCol="0">
            <a:spAutoFit/>
          </a:bodyPr>
          <a:lstStyle/>
          <a:p>
            <a:pPr marL="342900" indent="-342900" algn="l">
              <a:buFont typeface="Wingdings" panose="05000000000000000000" pitchFamily="2" charset="2"/>
              <a:buChar char="§"/>
            </a:pPr>
            <a:r>
              <a:rPr lang="de-DE" sz="2000" dirty="0">
                <a:solidFill>
                  <a:schemeClr val="bg1"/>
                </a:solidFill>
              </a:rPr>
              <a:t>Praxisnah</a:t>
            </a:r>
          </a:p>
          <a:p>
            <a:pPr marL="342900" indent="-342900" algn="l">
              <a:buFont typeface="Wingdings" panose="05000000000000000000" pitchFamily="2" charset="2"/>
              <a:buChar char="§"/>
            </a:pPr>
            <a:r>
              <a:rPr lang="de-DE" sz="2000" dirty="0">
                <a:solidFill>
                  <a:schemeClr val="bg1"/>
                </a:solidFill>
              </a:rPr>
              <a:t>Parallel zum Job / Einkommen</a:t>
            </a:r>
          </a:p>
          <a:p>
            <a:pPr marL="342900" indent="-342900" algn="l">
              <a:buFont typeface="Wingdings" panose="05000000000000000000" pitchFamily="2" charset="2"/>
              <a:buChar char="§"/>
            </a:pPr>
            <a:r>
              <a:rPr lang="de-DE" sz="2000" dirty="0">
                <a:solidFill>
                  <a:schemeClr val="bg1"/>
                </a:solidFill>
              </a:rPr>
              <a:t>Direkte Anwendung des Gelernten in der Praxis</a:t>
            </a:r>
          </a:p>
          <a:p>
            <a:pPr marL="342900" indent="-342900" algn="l">
              <a:buFont typeface="Wingdings" panose="05000000000000000000" pitchFamily="2" charset="2"/>
              <a:buChar char="§"/>
            </a:pPr>
            <a:r>
              <a:rPr lang="de-DE" sz="2000" dirty="0">
                <a:solidFill>
                  <a:schemeClr val="bg1"/>
                </a:solidFill>
              </a:rPr>
              <a:t>Master + Berufserfahrung / Karrierechancen steigen</a:t>
            </a:r>
          </a:p>
          <a:p>
            <a:pPr marL="342900" indent="-342900" algn="l">
              <a:buFont typeface="Wingdings" panose="05000000000000000000" pitchFamily="2" charset="2"/>
              <a:buChar char="§"/>
            </a:pPr>
            <a:r>
              <a:rPr lang="de-DE" sz="2000" dirty="0">
                <a:solidFill>
                  <a:schemeClr val="bg1"/>
                </a:solidFill>
              </a:rPr>
              <a:t>Studiengebühren werden z. T. übernommen bzw. sind steuerlich absetzbar</a:t>
            </a:r>
          </a:p>
          <a:p>
            <a:pPr marL="342900" indent="-342900" algn="l">
              <a:buFont typeface="Wingdings" panose="05000000000000000000" pitchFamily="2" charset="2"/>
              <a:buChar char="§"/>
            </a:pPr>
            <a:r>
              <a:rPr lang="de-DE" sz="2000" dirty="0">
                <a:solidFill>
                  <a:schemeClr val="bg1"/>
                </a:solidFill>
              </a:rPr>
              <a:t>Gute Studienbedingungen (kleine Gruppen, individuelle Betreuung)</a:t>
            </a:r>
          </a:p>
        </p:txBody>
      </p:sp>
      <p:sp>
        <p:nvSpPr>
          <p:cNvPr id="7" name="Textfeld 6"/>
          <p:cNvSpPr txBox="1"/>
          <p:nvPr/>
        </p:nvSpPr>
        <p:spPr>
          <a:xfrm>
            <a:off x="8088312" y="2320473"/>
            <a:ext cx="4103688" cy="2554545"/>
          </a:xfrm>
          <a:prstGeom prst="rect">
            <a:avLst/>
          </a:prstGeom>
          <a:noFill/>
        </p:spPr>
        <p:txBody>
          <a:bodyPr wrap="square" rtlCol="0">
            <a:spAutoFit/>
          </a:bodyPr>
          <a:lstStyle/>
          <a:p>
            <a:pPr marL="342900" indent="-342900" algn="l">
              <a:buFont typeface="Wingdings" panose="05000000000000000000" pitchFamily="2" charset="2"/>
              <a:buChar char="§"/>
            </a:pPr>
            <a:r>
              <a:rPr lang="de-DE" sz="2000" dirty="0">
                <a:solidFill>
                  <a:schemeClr val="bg1"/>
                </a:solidFill>
              </a:rPr>
              <a:t>Vermeintliche Mehrkosten</a:t>
            </a:r>
          </a:p>
          <a:p>
            <a:pPr marL="342900" indent="-342900" algn="l">
              <a:buFont typeface="Wingdings" panose="05000000000000000000" pitchFamily="2" charset="2"/>
              <a:buChar char="§"/>
            </a:pPr>
            <a:r>
              <a:rPr lang="de-DE" sz="2000" dirty="0">
                <a:solidFill>
                  <a:schemeClr val="bg1"/>
                </a:solidFill>
              </a:rPr>
              <a:t>Doppelbelastung durch Studium und Job</a:t>
            </a:r>
          </a:p>
          <a:p>
            <a:pPr marL="342900" indent="-342900" algn="l">
              <a:buFont typeface="Wingdings" panose="05000000000000000000" pitchFamily="2" charset="2"/>
              <a:buChar char="§"/>
            </a:pPr>
            <a:r>
              <a:rPr lang="de-DE" sz="2000" dirty="0">
                <a:solidFill>
                  <a:schemeClr val="bg1"/>
                </a:solidFill>
              </a:rPr>
              <a:t>Ggf. weite Anfahrtswege</a:t>
            </a:r>
          </a:p>
          <a:p>
            <a:pPr marL="342900" indent="-342900" algn="l">
              <a:buFont typeface="Wingdings" panose="05000000000000000000" pitchFamily="2" charset="2"/>
              <a:buChar char="§"/>
            </a:pPr>
            <a:r>
              <a:rPr lang="de-DE" sz="2000" dirty="0">
                <a:solidFill>
                  <a:schemeClr val="bg1"/>
                </a:solidFill>
              </a:rPr>
              <a:t>(+/-) Teilweise kann eine langfristige Bindung an ein Unternehmen entstehen</a:t>
            </a:r>
          </a:p>
          <a:p>
            <a:pPr marL="342900" indent="-342900" algn="l">
              <a:buFont typeface="Wingdings" panose="05000000000000000000" pitchFamily="2" charset="2"/>
              <a:buChar char="§"/>
            </a:pPr>
            <a:endParaRPr lang="de-DE" sz="2000" dirty="0">
              <a:solidFill>
                <a:schemeClr val="bg1"/>
              </a:solidFill>
            </a:endParaRPr>
          </a:p>
        </p:txBody>
      </p:sp>
      <p:sp>
        <p:nvSpPr>
          <p:cNvPr id="8" name="Textfeld 7">
            <a:extLst>
              <a:ext uri="{FF2B5EF4-FFF2-40B4-BE49-F238E27FC236}">
                <a16:creationId xmlns:a16="http://schemas.microsoft.com/office/drawing/2014/main" id="{153E7AB6-33D5-45D2-8FDE-412AB311FA03}"/>
              </a:ext>
            </a:extLst>
          </p:cNvPr>
          <p:cNvSpPr txBox="1">
            <a:spLocks noChangeArrowheads="1"/>
          </p:cNvSpPr>
          <p:nvPr/>
        </p:nvSpPr>
        <p:spPr bwMode="auto">
          <a:xfrm>
            <a:off x="512740" y="414122"/>
            <a:ext cx="8964612" cy="445443"/>
          </a:xfrm>
          <a:prstGeom prst="rect">
            <a:avLst/>
          </a:prstGeom>
          <a:noFill/>
          <a:ln w="9525">
            <a:noFill/>
            <a:miter lim="800000"/>
            <a:headEnd/>
            <a:tailEnd/>
          </a:ln>
        </p:spPr>
        <p:txBody>
          <a:bodyPr>
            <a:spAutoFit/>
          </a:bodyPr>
          <a:lstStyle/>
          <a:p>
            <a:pPr>
              <a:lnSpc>
                <a:spcPts val="2700"/>
              </a:lnSpc>
            </a:pPr>
            <a:r>
              <a:rPr lang="de-DE" sz="3200" b="1" dirty="0">
                <a:solidFill>
                  <a:schemeClr val="bg2"/>
                </a:solidFill>
              </a:rPr>
              <a:t>BERUFSBEGLEITEND STUDIEREN</a:t>
            </a:r>
          </a:p>
        </p:txBody>
      </p:sp>
    </p:spTree>
    <p:extLst>
      <p:ext uri="{BB962C8B-B14F-4D97-AF65-F5344CB8AC3E}">
        <p14:creationId xmlns:p14="http://schemas.microsoft.com/office/powerpoint/2010/main" val="409160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539551" y="2152595"/>
            <a:ext cx="8951961" cy="2769989"/>
          </a:xfrm>
          <a:prstGeom prst="rect">
            <a:avLst/>
          </a:prstGeom>
          <a:noFill/>
        </p:spPr>
        <p:txBody>
          <a:bodyPr wrap="square" rtlCol="0">
            <a:spAutoFit/>
          </a:bodyPr>
          <a:lstStyle/>
          <a:p>
            <a:pPr marL="342900" indent="-342900" algn="l">
              <a:spcAft>
                <a:spcPts val="1200"/>
              </a:spcAft>
              <a:buFont typeface="Wingdings" panose="05000000000000000000" pitchFamily="2" charset="2"/>
              <a:buChar char="§"/>
            </a:pPr>
            <a:r>
              <a:rPr lang="de-DE" sz="2400" dirty="0">
                <a:solidFill>
                  <a:schemeClr val="bg1"/>
                </a:solidFill>
              </a:rPr>
              <a:t>Welches Ziel verfolge ich mit der Weiterbildung?</a:t>
            </a:r>
          </a:p>
          <a:p>
            <a:pPr marL="342900" indent="-342900" algn="l">
              <a:spcAft>
                <a:spcPts val="1200"/>
              </a:spcAft>
              <a:buFont typeface="Wingdings" panose="05000000000000000000" pitchFamily="2" charset="2"/>
              <a:buChar char="§"/>
            </a:pPr>
            <a:r>
              <a:rPr lang="de-DE" sz="2400" dirty="0">
                <a:solidFill>
                  <a:schemeClr val="bg1"/>
                </a:solidFill>
              </a:rPr>
              <a:t>Welcher Studiengang passt am besten zu meinem gegenwärtigen und künftigen Weiterbildungsbedarf?</a:t>
            </a:r>
          </a:p>
          <a:p>
            <a:pPr marL="342900" indent="-342900" algn="l">
              <a:spcAft>
                <a:spcPts val="1200"/>
              </a:spcAft>
              <a:buFont typeface="Wingdings" panose="05000000000000000000" pitchFamily="2" charset="2"/>
              <a:buChar char="§"/>
            </a:pPr>
            <a:r>
              <a:rPr lang="de-DE" sz="2400" dirty="0">
                <a:solidFill>
                  <a:schemeClr val="bg1"/>
                </a:solidFill>
              </a:rPr>
              <a:t>Ist der Studiengang akkreditiert?</a:t>
            </a:r>
          </a:p>
          <a:p>
            <a:pPr marL="342900" indent="-342900" algn="l">
              <a:spcAft>
                <a:spcPts val="1200"/>
              </a:spcAft>
              <a:buFont typeface="Wingdings" panose="05000000000000000000" pitchFamily="2" charset="2"/>
              <a:buChar char="§"/>
            </a:pPr>
            <a:r>
              <a:rPr lang="de-DE" sz="2400" dirty="0">
                <a:solidFill>
                  <a:schemeClr val="bg1"/>
                </a:solidFill>
              </a:rPr>
              <a:t>Befähigt der Masterstudiengang zur Laufbahn im höheren Dienst bzw. zur Promotion?  (Bachelor + Master = 300 CP)</a:t>
            </a:r>
          </a:p>
        </p:txBody>
      </p:sp>
      <p:sp>
        <p:nvSpPr>
          <p:cNvPr id="5" name="Textfeld 4">
            <a:extLst>
              <a:ext uri="{FF2B5EF4-FFF2-40B4-BE49-F238E27FC236}">
                <a16:creationId xmlns:a16="http://schemas.microsoft.com/office/drawing/2014/main" id="{1C4A56CD-5E7B-4CDD-BE3D-35FC269635A3}"/>
              </a:ext>
            </a:extLst>
          </p:cNvPr>
          <p:cNvSpPr txBox="1"/>
          <p:nvPr/>
        </p:nvSpPr>
        <p:spPr>
          <a:xfrm>
            <a:off x="535925" y="1512908"/>
            <a:ext cx="6013288" cy="461665"/>
          </a:xfrm>
          <a:prstGeom prst="rect">
            <a:avLst/>
          </a:prstGeom>
          <a:noFill/>
        </p:spPr>
        <p:txBody>
          <a:bodyPr wrap="square">
            <a:spAutoFit/>
          </a:bodyPr>
          <a:lstStyle/>
          <a:p>
            <a:r>
              <a:rPr lang="de-DE" sz="2400" dirty="0">
                <a:solidFill>
                  <a:schemeClr val="bg1"/>
                </a:solidFill>
              </a:rPr>
              <a:t>WORAUF SOLLTE ICH ACHTEN?</a:t>
            </a:r>
          </a:p>
        </p:txBody>
      </p:sp>
      <p:sp>
        <p:nvSpPr>
          <p:cNvPr id="6" name="Textfeld 5">
            <a:extLst>
              <a:ext uri="{FF2B5EF4-FFF2-40B4-BE49-F238E27FC236}">
                <a16:creationId xmlns:a16="http://schemas.microsoft.com/office/drawing/2014/main" id="{C425987C-5409-4D70-9C74-B9B3A258E35B}"/>
              </a:ext>
            </a:extLst>
          </p:cNvPr>
          <p:cNvSpPr txBox="1">
            <a:spLocks noChangeArrowheads="1"/>
          </p:cNvSpPr>
          <p:nvPr/>
        </p:nvSpPr>
        <p:spPr bwMode="auto">
          <a:xfrm>
            <a:off x="539551" y="415925"/>
            <a:ext cx="9877647" cy="445443"/>
          </a:xfrm>
          <a:prstGeom prst="rect">
            <a:avLst/>
          </a:prstGeom>
          <a:noFill/>
          <a:ln w="9525">
            <a:noFill/>
            <a:miter lim="800000"/>
            <a:headEnd/>
            <a:tailEnd/>
          </a:ln>
        </p:spPr>
        <p:txBody>
          <a:bodyPr wrap="square">
            <a:spAutoFit/>
          </a:bodyPr>
          <a:lstStyle/>
          <a:p>
            <a:pPr>
              <a:lnSpc>
                <a:spcPts val="2700"/>
              </a:lnSpc>
            </a:pPr>
            <a:r>
              <a:rPr lang="de-DE" sz="2800" b="1" dirty="0">
                <a:solidFill>
                  <a:schemeClr val="bg2"/>
                </a:solidFill>
              </a:rPr>
              <a:t>BERUFSBEGLEITENDE MASTERSTUDIENGÄNGE</a:t>
            </a:r>
          </a:p>
        </p:txBody>
      </p:sp>
    </p:spTree>
    <p:extLst>
      <p:ext uri="{BB962C8B-B14F-4D97-AF65-F5344CB8AC3E}">
        <p14:creationId xmlns:p14="http://schemas.microsoft.com/office/powerpoint/2010/main" val="2053009110"/>
      </p:ext>
    </p:extLst>
  </p:cSld>
  <p:clrMapOvr>
    <a:masterClrMapping/>
  </p:clrMapOvr>
</p:sld>
</file>

<file path=ppt/theme/theme1.xml><?xml version="1.0" encoding="utf-8"?>
<a:theme xmlns:a="http://schemas.openxmlformats.org/drawingml/2006/main" name="BRZ">
  <a:themeElements>
    <a:clrScheme name="Benutzerdefiniert 21">
      <a:dk1>
        <a:srgbClr val="333333"/>
      </a:dk1>
      <a:lt1>
        <a:sysClr val="window" lastClr="FFFFFF"/>
      </a:lt1>
      <a:dk2>
        <a:srgbClr val="64BE3C"/>
      </a:dk2>
      <a:lt2>
        <a:srgbClr val="FFFFFF"/>
      </a:lt2>
      <a:accent1>
        <a:srgbClr val="64BE3C"/>
      </a:accent1>
      <a:accent2>
        <a:srgbClr val="354B54"/>
      </a:accent2>
      <a:accent3>
        <a:srgbClr val="536592"/>
      </a:accent3>
      <a:accent4>
        <a:srgbClr val="AC2426"/>
      </a:accent4>
      <a:accent5>
        <a:srgbClr val="E2B227"/>
      </a:accent5>
      <a:accent6>
        <a:srgbClr val="72087A"/>
      </a:accent6>
      <a:hlink>
        <a:srgbClr val="64BE3C"/>
      </a:hlink>
      <a:folHlink>
        <a:srgbClr val="64BE3C"/>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spAutoFit/>
      </a:bodyPr>
      <a:lstStyle>
        <a:defPPr>
          <a:defRPr dirty="0" smtClean="0">
            <a:solidFill>
              <a:srgbClr val="64BE3C"/>
            </a:solidFill>
          </a:defRPr>
        </a:defPPr>
      </a:lstStyle>
    </a:txDef>
  </a:objectDefaults>
  <a:extraClrSchemeLst/>
  <a:extLst>
    <a:ext uri="{05A4C25C-085E-4340-85A3-A5531E510DB2}">
      <thm15:themeFamily xmlns:thm15="http://schemas.microsoft.com/office/thememl/2012/main" name="Vorlage BRZ" id="{6165AFAA-7015-4867-8A16-7683B1E3AB14}" vid="{9BC512D0-D827-42CA-B6AC-C6988EADAAB6}"/>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BRZ</Template>
  <TotalTime>0</TotalTime>
  <Words>1152</Words>
  <Application>Microsoft Office PowerPoint</Application>
  <PresentationFormat>Breitbild</PresentationFormat>
  <Paragraphs>218</Paragraphs>
  <Slides>19</Slides>
  <Notes>14</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19</vt:i4>
      </vt:variant>
    </vt:vector>
  </HeadingPairs>
  <TitlesOfParts>
    <vt:vector size="31" baseType="lpstr">
      <vt:lpstr>Arial</vt:lpstr>
      <vt:lpstr>Arial Black</vt:lpstr>
      <vt:lpstr>Arial Narrow</vt:lpstr>
      <vt:lpstr>Bell MT</vt:lpstr>
      <vt:lpstr>Calibri</vt:lpstr>
      <vt:lpstr>Courier New</vt:lpstr>
      <vt:lpstr>FFMarkProRegular</vt:lpstr>
      <vt:lpstr>Lucida Bright</vt:lpstr>
      <vt:lpstr>Montserrat</vt:lpstr>
      <vt:lpstr>Symbol</vt:lpstr>
      <vt:lpstr>Wingdings</vt:lpstr>
      <vt:lpstr>BRZ</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lischke tina</dc:creator>
  <cp:lastModifiedBy>Frauke Petersen</cp:lastModifiedBy>
  <cp:revision>165</cp:revision>
  <cp:lastPrinted>2021-06-08T10:42:45Z</cp:lastPrinted>
  <dcterms:created xsi:type="dcterms:W3CDTF">2019-06-04T06:22:56Z</dcterms:created>
  <dcterms:modified xsi:type="dcterms:W3CDTF">2021-11-26T20:15:27Z</dcterms:modified>
</cp:coreProperties>
</file>